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5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8">
  <p:sldMasterIdLst>
    <p:sldMasterId id="2147483648" r:id="rId2"/>
    <p:sldMasterId id="2147483663" r:id="rId3"/>
    <p:sldMasterId id="2147483746" r:id="rId4"/>
    <p:sldMasterId id="2147483761" r:id="rId5"/>
    <p:sldMasterId id="2147483776" r:id="rId6"/>
    <p:sldMasterId id="2147483791" r:id="rId7"/>
  </p:sldMasterIdLst>
  <p:notesMasterIdLst>
    <p:notesMasterId r:id="rId30"/>
  </p:notesMasterIdLst>
  <p:handoutMasterIdLst>
    <p:handoutMasterId r:id="rId31"/>
  </p:handoutMasterIdLst>
  <p:sldIdLst>
    <p:sldId id="330" r:id="rId8"/>
    <p:sldId id="261" r:id="rId9"/>
    <p:sldId id="372" r:id="rId10"/>
    <p:sldId id="373" r:id="rId11"/>
    <p:sldId id="375" r:id="rId12"/>
    <p:sldId id="335" r:id="rId13"/>
    <p:sldId id="371" r:id="rId14"/>
    <p:sldId id="368" r:id="rId15"/>
    <p:sldId id="369" r:id="rId16"/>
    <p:sldId id="344" r:id="rId17"/>
    <p:sldId id="370" r:id="rId18"/>
    <p:sldId id="342" r:id="rId19"/>
    <p:sldId id="340" r:id="rId20"/>
    <p:sldId id="341" r:id="rId21"/>
    <p:sldId id="358" r:id="rId22"/>
    <p:sldId id="359" r:id="rId23"/>
    <p:sldId id="360" r:id="rId24"/>
    <p:sldId id="361" r:id="rId25"/>
    <p:sldId id="363" r:id="rId26"/>
    <p:sldId id="365" r:id="rId27"/>
    <p:sldId id="367" r:id="rId28"/>
    <p:sldId id="260" r:id="rId2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FFD9"/>
    <a:srgbClr val="FFE8AF"/>
    <a:srgbClr val="0000FF"/>
    <a:srgbClr val="FF3399"/>
    <a:srgbClr val="008000"/>
    <a:srgbClr val="000000"/>
    <a:srgbClr val="FFFFCC"/>
    <a:srgbClr val="FFCCFF"/>
    <a:srgbClr val="800080"/>
    <a:srgbClr val="C5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23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6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annanapa.s\Desktop\Final%207%20KPI_DMHT%2061_12102560\GlobalDMHT61(&#3619;&#3634;&#3618;&#3592;&#3633;&#3591;&#3627;&#3623;&#3633;&#3604;)_&#3626;&#3656;&#3591;&#3648;&#3586;&#3605;12&#3605;&#3588;.6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uwaporn.m\Desktop\Fiscal%202018\&#3586;&#3657;&#3629;&#3617;&#3641;&#3621;&#3651;&#3594;&#3657;&#3592;&#3633;&#3604;&#3626;&#3619;&#3619;61\&#3586;&#3657;&#3629;&#3617;&#3641;&#3621;&#3605;&#3633;&#3623;&#3594;&#3637;&#3657;&#3623;&#3633;&#3604;%20DM(6m-6m)_&#3592;&#3656;&#3634;&#3618;&#3611;&#3637;%2061\&#3605;&#3633;&#3623;&#3594;&#3637;&#3657;&#3623;&#3633;&#3604;&#3592;&#3634;&#3585;EIA\1.%20H040291_HT%20with%20complication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th-TH" sz="1800" dirty="0">
                <a:solidFill>
                  <a:schemeClr val="tx1"/>
                </a:solidFill>
              </a:rPr>
              <a:t>งบประมาณควบคุมป้องกัน</a:t>
            </a:r>
          </a:p>
          <a:p>
            <a:pPr>
              <a:defRPr>
                <a:solidFill>
                  <a:schemeClr val="tx1"/>
                </a:solidFill>
              </a:defRPr>
            </a:pPr>
            <a:r>
              <a:rPr lang="th-TH" sz="1800" dirty="0">
                <a:solidFill>
                  <a:schemeClr val="tx1"/>
                </a:solidFill>
              </a:rPr>
              <a:t>ความรุนแรงของโรค </a:t>
            </a:r>
            <a:r>
              <a:rPr lang="en-US" sz="1800" dirty="0">
                <a:solidFill>
                  <a:schemeClr val="tx1"/>
                </a:solidFill>
              </a:rPr>
              <a:t>DM/HT </a:t>
            </a:r>
            <a:endParaRPr lang="th-TH" sz="1800" dirty="0">
              <a:solidFill>
                <a:schemeClr val="tx1"/>
              </a:solidFill>
            </a:endParaRPr>
          </a:p>
          <a:p>
            <a:pPr>
              <a:defRPr>
                <a:solidFill>
                  <a:schemeClr val="tx1"/>
                </a:solidFill>
              </a:defRPr>
            </a:pPr>
            <a:r>
              <a:rPr lang="en-US" sz="1800" dirty="0">
                <a:solidFill>
                  <a:schemeClr val="tx1"/>
                </a:solidFill>
              </a:rPr>
              <a:t>1,019.2033</a:t>
            </a:r>
            <a:r>
              <a:rPr lang="th-TH" sz="1800" dirty="0">
                <a:solidFill>
                  <a:schemeClr val="tx1"/>
                </a:solidFill>
              </a:rPr>
              <a:t> ล้านบาท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th-TH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>
                <a:contourClr>
                  <a:schemeClr val="tx1"/>
                </a:contourClr>
              </a:sp3d>
            </c:spPr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>
                <a:contourClr>
                  <a:schemeClr val="tx1"/>
                </a:contourClr>
              </a:sp3d>
            </c:spPr>
          </c:dPt>
          <c:dLbls>
            <c:dLbl>
              <c:idx val="0"/>
              <c:layout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fld id="{5EEE2738-1138-40B8-B328-9ECC534B9465}" type="CATEGORYNAME">
                      <a:rPr lang="th-TH" sz="1200"/>
                      <a:pPr>
                        <a:defRPr sz="1200"/>
                      </a:pPr>
                      <a:t>[CATEGORY NAME]</a:t>
                    </a:fld>
                    <a:r>
                      <a:rPr lang="en-US" sz="1200" baseline="0" dirty="0"/>
                      <a:t>
</a:t>
                    </a:r>
                    <a:r>
                      <a:rPr lang="en-US" sz="1200" baseline="0" dirty="0" smtClean="0"/>
                      <a:t>407,681,320</a:t>
                    </a:r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th-TH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22406895218835954"/>
                  <c:y val="-5.68899992051565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fld id="{954C11E8-28A7-4E39-B738-0BDDB6937E3D}" type="CATEGORYNAME">
                      <a:rPr lang="th-TH" sz="1200"/>
                      <a:pPr>
                        <a:defRPr sz="1200"/>
                      </a:pPr>
                      <a:t>[CATEGORY NAME]</a:t>
                    </a:fld>
                    <a:r>
                      <a:rPr lang="th-TH" sz="1200" baseline="0" dirty="0"/>
                      <a:t>
</a:t>
                    </a:r>
                    <a:r>
                      <a:rPr lang="th-TH" sz="1200" b="1" i="0" u="none" strike="noStrike" baseline="0" dirty="0" smtClean="0">
                        <a:effectLst/>
                      </a:rPr>
                      <a:t> 611,521,980</a:t>
                    </a:r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th-TH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955212961456528"/>
                      <c:h val="0.14702478987480291"/>
                    </c:manualLayout>
                  </c15:layout>
                  <c15:dlblFieldTable/>
                  <c15:showDataLabelsRange val="0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สรุปจัดสรรรายเขต61!$D$23:$E$23</c:f>
              <c:strCache>
                <c:ptCount val="2"/>
                <c:pt idx="0">
                  <c:v>จำนวนผู้ป่วย DMHT</c:v>
                </c:pt>
                <c:pt idx="1">
                  <c:v>ผลลัพธ์การดูแลผู้ป่วย</c:v>
                </c:pt>
              </c:strCache>
            </c:strRef>
          </c:cat>
          <c:val>
            <c:numRef>
              <c:f>สรุปจัดสรรรายเขต61!$D$24:$E$24</c:f>
              <c:numCache>
                <c:formatCode>_-* #,##0.0_-;\-* #,##0.0_-;_-* "-"??_-;_-@_-</c:formatCode>
                <c:ptCount val="2"/>
                <c:pt idx="0" formatCode="_(* #,##0.00_);_(* \(#,##0.00\);_(* &quot;-&quot;??_);_(@_)">
                  <c:v>407681320</c:v>
                </c:pt>
                <c:pt idx="1">
                  <c:v>611521980</c:v>
                </c:pt>
              </c:numCache>
            </c:numRef>
          </c:val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th-TH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กราฟ!$B$54</c:f>
              <c:strCache>
                <c:ptCount val="1"/>
                <c:pt idx="0">
                  <c:v>อัตราควบคุมDM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กราฟ!$A$55:$A$67</c:f>
              <c:strCache>
                <c:ptCount val="13"/>
                <c:pt idx="0">
                  <c:v>เขต 2 พิษณุโลก</c:v>
                </c:pt>
                <c:pt idx="1">
                  <c:v>เขต 5 ราชบุรี</c:v>
                </c:pt>
                <c:pt idx="2">
                  <c:v>เขต 6 ระยอง</c:v>
                </c:pt>
                <c:pt idx="3">
                  <c:v>เขต 4 สระบุรี</c:v>
                </c:pt>
                <c:pt idx="4">
                  <c:v>เขต 3 นครสวรรค์</c:v>
                </c:pt>
                <c:pt idx="5">
                  <c:v>เขต 9 นครราชสีมา</c:v>
                </c:pt>
                <c:pt idx="6">
                  <c:v>เขต 11 สุราษฎร์ธานี</c:v>
                </c:pt>
                <c:pt idx="7">
                  <c:v>เขต 12 สงขลา</c:v>
                </c:pt>
                <c:pt idx="8">
                  <c:v>เขต 1 เชียงใหม่</c:v>
                </c:pt>
                <c:pt idx="9">
                  <c:v>เขต 13 กรุงเทพมหานคร</c:v>
                </c:pt>
                <c:pt idx="10">
                  <c:v>เขต 8 อุดรธานี</c:v>
                </c:pt>
                <c:pt idx="11">
                  <c:v>เขต 7 ขอนแก่น</c:v>
                </c:pt>
                <c:pt idx="12">
                  <c:v>เขต 10 อุบลราชธานี</c:v>
                </c:pt>
              </c:strCache>
            </c:strRef>
          </c:cat>
          <c:val>
            <c:numRef>
              <c:f>กราฟ!$B$55:$B$67</c:f>
              <c:numCache>
                <c:formatCode>0.0</c:formatCode>
                <c:ptCount val="13"/>
                <c:pt idx="0">
                  <c:v>26.875463806247048</c:v>
                </c:pt>
                <c:pt idx="1">
                  <c:v>24.134379545768255</c:v>
                </c:pt>
                <c:pt idx="2">
                  <c:v>21.273856538909861</c:v>
                </c:pt>
                <c:pt idx="3">
                  <c:v>21.051613166042038</c:v>
                </c:pt>
                <c:pt idx="4">
                  <c:v>20.626975156282437</c:v>
                </c:pt>
                <c:pt idx="5">
                  <c:v>19.97752384153258</c:v>
                </c:pt>
                <c:pt idx="6">
                  <c:v>17.339109616371204</c:v>
                </c:pt>
                <c:pt idx="7">
                  <c:v>16.895851560823417</c:v>
                </c:pt>
                <c:pt idx="8">
                  <c:v>15.434647451736836</c:v>
                </c:pt>
                <c:pt idx="9">
                  <c:v>15.238113737125541</c:v>
                </c:pt>
                <c:pt idx="10">
                  <c:v>13.94616598820304</c:v>
                </c:pt>
                <c:pt idx="11">
                  <c:v>12.23885490630027</c:v>
                </c:pt>
                <c:pt idx="12">
                  <c:v>11.869551583568517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75600088"/>
        <c:axId val="475601264"/>
      </c:barChart>
      <c:catAx>
        <c:axId val="475600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475601264"/>
        <c:crosses val="autoZero"/>
        <c:auto val="1"/>
        <c:lblAlgn val="ctr"/>
        <c:lblOffset val="100"/>
        <c:noMultiLvlLbl val="0"/>
      </c:catAx>
      <c:valAx>
        <c:axId val="475601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475600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th-TH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กราฟ!$B$72</c:f>
              <c:strCache>
                <c:ptCount val="1"/>
                <c:pt idx="0">
                  <c:v>อัตราcontrolBP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prstClr val="black"/>
              </a:solidFill>
            </a:ln>
            <a:effectLst/>
          </c:spPr>
          <c:invertIfNegative val="0"/>
          <c:dLbls>
            <c:spPr>
              <a:solidFill>
                <a:prstClr val="black"/>
              </a:solidFill>
              <a:ln>
                <a:solidFill>
                  <a:prstClr val="black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กราฟ!$A$73:$A$86</c:f>
              <c:strCache>
                <c:ptCount val="14"/>
                <c:pt idx="0">
                  <c:v>เขต 9 นครราชสีมา</c:v>
                </c:pt>
                <c:pt idx="1">
                  <c:v>เขต 10 อุบลราชธานี</c:v>
                </c:pt>
                <c:pt idx="2">
                  <c:v>เขต 8 อุดรธานี</c:v>
                </c:pt>
                <c:pt idx="3">
                  <c:v>เขต 2 พิษณุโลก</c:v>
                </c:pt>
                <c:pt idx="4">
                  <c:v>เขต 3 นครสวรรค์</c:v>
                </c:pt>
                <c:pt idx="5">
                  <c:v>เขต 7 ขอนแก่น</c:v>
                </c:pt>
                <c:pt idx="6">
                  <c:v>เขต 5 ราชบุรี</c:v>
                </c:pt>
                <c:pt idx="7">
                  <c:v>เขต 1 เชียงใหม่</c:v>
                </c:pt>
                <c:pt idx="8">
                  <c:v>เขต 11 สุราษฎร์ธานี</c:v>
                </c:pt>
                <c:pt idx="9">
                  <c:v>เขต 6 ระยอง</c:v>
                </c:pt>
                <c:pt idx="10">
                  <c:v>ภาพประเทศ</c:v>
                </c:pt>
                <c:pt idx="11">
                  <c:v>เขต 4 สระบุรี</c:v>
                </c:pt>
                <c:pt idx="12">
                  <c:v>เขต 12 สงขลา</c:v>
                </c:pt>
                <c:pt idx="13">
                  <c:v>เขต 13 กรุงเทพมหานคร</c:v>
                </c:pt>
              </c:strCache>
            </c:strRef>
          </c:cat>
          <c:val>
            <c:numRef>
              <c:f>กราฟ!$B$73:$B$86</c:f>
              <c:numCache>
                <c:formatCode>0.0</c:formatCode>
                <c:ptCount val="14"/>
                <c:pt idx="0">
                  <c:v>29.301555206608015</c:v>
                </c:pt>
                <c:pt idx="1">
                  <c:v>27.294739915165461</c:v>
                </c:pt>
                <c:pt idx="2">
                  <c:v>20.849273860863377</c:v>
                </c:pt>
                <c:pt idx="3">
                  <c:v>19.802466063973903</c:v>
                </c:pt>
                <c:pt idx="4">
                  <c:v>19.373709244843987</c:v>
                </c:pt>
                <c:pt idx="5">
                  <c:v>19.291542369879995</c:v>
                </c:pt>
                <c:pt idx="6">
                  <c:v>16.65884583708414</c:v>
                </c:pt>
                <c:pt idx="7">
                  <c:v>15.569550103279763</c:v>
                </c:pt>
                <c:pt idx="8">
                  <c:v>15.103995279646881</c:v>
                </c:pt>
                <c:pt idx="9">
                  <c:v>14.53557710858165</c:v>
                </c:pt>
                <c:pt idx="10">
                  <c:v>14.138060300969315</c:v>
                </c:pt>
                <c:pt idx="11">
                  <c:v>12.026827217642568</c:v>
                </c:pt>
                <c:pt idx="12">
                  <c:v>7.3533500604655684</c:v>
                </c:pt>
                <c:pt idx="13">
                  <c:v>0.17668899750146827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75600872"/>
        <c:axId val="475602440"/>
      </c:barChart>
      <c:catAx>
        <c:axId val="475600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475602440"/>
        <c:crosses val="autoZero"/>
        <c:auto val="1"/>
        <c:lblAlgn val="ctr"/>
        <c:lblOffset val="100"/>
        <c:noMultiLvlLbl val="0"/>
      </c:catAx>
      <c:valAx>
        <c:axId val="475602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475600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th-TH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th-TH" sz="2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เปรียบเทียบจำนวนผู้ป่วยเบาหวานและความดันโลหิตสูงปี</a:t>
            </a:r>
            <a:r>
              <a:rPr lang="th-TH" sz="2400" b="1" baseline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baseline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59,60  </a:t>
            </a:r>
            <a:endParaRPr lang="en-US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layout/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th-TH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เปรียบเทียบข้อมูลDmHt58_60!$G$4</c:f>
              <c:strCache>
                <c:ptCount val="1"/>
                <c:pt idx="0">
                  <c:v>ปีงบ2559</c:v>
                </c:pt>
              </c:strCache>
            </c:strRef>
          </c:tx>
          <c:spPr>
            <a:solidFill>
              <a:prstClr val="black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เปรียบเทียบข้อมูลDmHt58_60!$H$3:$K$3</c:f>
              <c:strCache>
                <c:ptCount val="4"/>
                <c:pt idx="0">
                  <c:v>DM_ONLY</c:v>
                </c:pt>
                <c:pt idx="1">
                  <c:v>DMHT</c:v>
                </c:pt>
                <c:pt idx="2">
                  <c:v>HT_ONLY</c:v>
                </c:pt>
                <c:pt idx="3">
                  <c:v>Grand Total</c:v>
                </c:pt>
              </c:strCache>
            </c:strRef>
          </c:cat>
          <c:val>
            <c:numRef>
              <c:f>เปรียบเทียบข้อมูลDmHt58_60!$H$4:$K$4</c:f>
              <c:numCache>
                <c:formatCode>_-* #,##0_-;\-* #,##0_-;_-* "-"??_-;_-@_-</c:formatCode>
                <c:ptCount val="4"/>
                <c:pt idx="0">
                  <c:v>578854</c:v>
                </c:pt>
                <c:pt idx="1">
                  <c:v>2207387</c:v>
                </c:pt>
                <c:pt idx="2">
                  <c:v>3506878</c:v>
                </c:pt>
                <c:pt idx="3">
                  <c:v>6293119</c:v>
                </c:pt>
              </c:numCache>
            </c:numRef>
          </c:val>
        </c:ser>
        <c:ser>
          <c:idx val="1"/>
          <c:order val="1"/>
          <c:tx>
            <c:strRef>
              <c:f>เปรียบเทียบข้อมูลDmHt58_60!$G$5</c:f>
              <c:strCache>
                <c:ptCount val="1"/>
                <c:pt idx="0">
                  <c:v>ปีงบ2560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เปรียบเทียบข้อมูลDmHt58_60!$H$3:$K$3</c:f>
              <c:strCache>
                <c:ptCount val="4"/>
                <c:pt idx="0">
                  <c:v>DM_ONLY</c:v>
                </c:pt>
                <c:pt idx="1">
                  <c:v>DMHT</c:v>
                </c:pt>
                <c:pt idx="2">
                  <c:v>HT_ONLY</c:v>
                </c:pt>
                <c:pt idx="3">
                  <c:v>Grand Total</c:v>
                </c:pt>
              </c:strCache>
            </c:strRef>
          </c:cat>
          <c:val>
            <c:numRef>
              <c:f>เปรียบเทียบข้อมูลDmHt58_60!$H$5:$K$5</c:f>
              <c:numCache>
                <c:formatCode>_-* #,##0_-;\-* #,##0_-;_-* "-"??_-;_-@_-</c:formatCode>
                <c:ptCount val="4"/>
                <c:pt idx="0">
                  <c:v>650642</c:v>
                </c:pt>
                <c:pt idx="1">
                  <c:v>2291942</c:v>
                </c:pt>
                <c:pt idx="2">
                  <c:v>3667239</c:v>
                </c:pt>
                <c:pt idx="3">
                  <c:v>6609823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1371952"/>
        <c:axId val="381370776"/>
      </c:barChart>
      <c:catAx>
        <c:axId val="381371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381370776"/>
        <c:crosses val="autoZero"/>
        <c:auto val="1"/>
        <c:lblAlgn val="ctr"/>
        <c:lblOffset val="100"/>
        <c:noMultiLvlLbl val="0"/>
      </c:catAx>
      <c:valAx>
        <c:axId val="381370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3813719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accent3">
                <a:lumMod val="7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1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</c:dTable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ln>
      <a:solidFill>
        <a:schemeClr val="accent2">
          <a:lumMod val="20000"/>
          <a:lumOff val="80000"/>
        </a:schemeClr>
      </a:solidFill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th-TH" sz="1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อัตราเพิ่ม</a:t>
            </a:r>
            <a:r>
              <a:rPr lang="en-US" sz="1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DMHT </a:t>
            </a:r>
            <a:r>
              <a:rPr lang="th-TH" sz="1800" b="1" baseline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แยก</a:t>
            </a:r>
            <a:r>
              <a:rPr lang="th-TH" sz="1800" b="1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ราย</a:t>
            </a:r>
            <a:r>
              <a:rPr lang="th-TH" sz="1800" b="1" baseline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เขต </a:t>
            </a:r>
          </a:p>
          <a:p>
            <a:pPr>
              <a:defRPr sz="18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th-TH" sz="1800" b="1" baseline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อัตราเพิ่มเฉลี่ยปี</a:t>
            </a:r>
            <a:r>
              <a:rPr lang="en-US" sz="1800" b="1" baseline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59 </a:t>
            </a:r>
            <a:r>
              <a:rPr lang="th-TH" sz="1800" b="1" baseline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เทียบปี</a:t>
            </a:r>
            <a:r>
              <a:rPr lang="en-US" sz="1800" b="1" baseline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58 =9.23</a:t>
            </a:r>
          </a:p>
          <a:p>
            <a:pPr>
              <a:defRPr sz="18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th-TH" sz="1800" b="1" baseline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อัตราเพิ่มเฉลี่ยปี </a:t>
            </a:r>
            <a:r>
              <a:rPr lang="en-US" sz="1800" b="1" baseline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 </a:t>
            </a:r>
            <a:r>
              <a:rPr lang="th-TH" sz="1800" b="1" baseline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เทียบปี </a:t>
            </a:r>
            <a:r>
              <a:rPr lang="en-US" sz="1800" b="1" baseline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59 =5.21</a:t>
            </a:r>
            <a:endParaRPr lang="en-US" sz="1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layout/>
      <c:overlay val="0"/>
      <c:spPr>
        <a:solidFill>
          <a:schemeClr val="bg1"/>
        </a:solidFill>
        <a:ln>
          <a:solidFill>
            <a:schemeClr val="accent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th-TH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'DMHT58_60(เขต)'!$I$34</c:f>
              <c:strCache>
                <c:ptCount val="1"/>
                <c:pt idx="0">
                  <c:v>อัตราเพิ่มDMHT   ปี59</c:v>
                </c:pt>
              </c:strCache>
            </c:strRef>
          </c:tx>
          <c:spPr>
            <a:solidFill>
              <a:srgbClr val="00B0F0"/>
            </a:solidFill>
            <a:ln w="25400">
              <a:solidFill>
                <a:schemeClr val="tx1"/>
              </a:solidFill>
            </a:ln>
            <a:effectLst/>
          </c:spPr>
          <c:invertIfNegative val="0"/>
          <c:dLbls>
            <c:spPr>
              <a:solidFill>
                <a:prstClr val="black"/>
              </a:solidFill>
              <a:ln>
                <a:solidFill>
                  <a:prstClr val="black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'DMHT58_60(เขต)'!$H$35:$H$47</c:f>
              <c:strCache>
                <c:ptCount val="13"/>
                <c:pt idx="0">
                  <c:v>สปสช.เขต(เชียงใหม่)</c:v>
                </c:pt>
                <c:pt idx="1">
                  <c:v>สปสช.เขต(พิษณุโลก)</c:v>
                </c:pt>
                <c:pt idx="2">
                  <c:v>สปสช.เขต(นครสวรรค์)</c:v>
                </c:pt>
                <c:pt idx="3">
                  <c:v>สปสช.เขต(สระบุรี)</c:v>
                </c:pt>
                <c:pt idx="4">
                  <c:v>สปสช.เขต(ราชบุรี)</c:v>
                </c:pt>
                <c:pt idx="5">
                  <c:v>สปสช.เขต(ระยอง)</c:v>
                </c:pt>
                <c:pt idx="6">
                  <c:v>สปสช.เขต(ขอนแก่น)</c:v>
                </c:pt>
                <c:pt idx="7">
                  <c:v>สปสช.เขต(อุดรธานี)</c:v>
                </c:pt>
                <c:pt idx="8">
                  <c:v>สปสช.เขต(นครราชสีมา)</c:v>
                </c:pt>
                <c:pt idx="9">
                  <c:v>สปสช.เขต(อุบลราชธานี)</c:v>
                </c:pt>
                <c:pt idx="10">
                  <c:v>สปสช.เขต(สุราษฎร์ธานี)</c:v>
                </c:pt>
                <c:pt idx="11">
                  <c:v>สปสช.เขต(สงขลา)</c:v>
                </c:pt>
                <c:pt idx="12">
                  <c:v>สปสช. เขต(กรุงเทพ)</c:v>
                </c:pt>
              </c:strCache>
            </c:strRef>
          </c:cat>
          <c:val>
            <c:numRef>
              <c:f>'DMHT58_60(เขต)'!$I$35:$I$47</c:f>
              <c:numCache>
                <c:formatCode>_(* #,##0.00_);_(* \(#,##0.00\);_(* "-"??_);_(@_)</c:formatCode>
                <c:ptCount val="13"/>
                <c:pt idx="0">
                  <c:v>7.4523776976958329</c:v>
                </c:pt>
                <c:pt idx="1">
                  <c:v>8.703379037286112</c:v>
                </c:pt>
                <c:pt idx="2">
                  <c:v>6.9425171012032063</c:v>
                </c:pt>
                <c:pt idx="3">
                  <c:v>8.5850278594485676</c:v>
                </c:pt>
                <c:pt idx="4">
                  <c:v>8.6646508127236483</c:v>
                </c:pt>
                <c:pt idx="5">
                  <c:v>9.5014002891309737</c:v>
                </c:pt>
                <c:pt idx="6">
                  <c:v>9.048668164546827</c:v>
                </c:pt>
                <c:pt idx="7">
                  <c:v>8.4961854093327371</c:v>
                </c:pt>
                <c:pt idx="8">
                  <c:v>8.0596463909876128</c:v>
                </c:pt>
                <c:pt idx="9">
                  <c:v>10.291530572588947</c:v>
                </c:pt>
                <c:pt idx="10">
                  <c:v>8.7725270639006592</c:v>
                </c:pt>
                <c:pt idx="11">
                  <c:v>7.8002907504997276</c:v>
                </c:pt>
                <c:pt idx="12">
                  <c:v>17.860003248444386</c:v>
                </c:pt>
              </c:numCache>
            </c:numRef>
          </c:val>
        </c:ser>
        <c:ser>
          <c:idx val="1"/>
          <c:order val="1"/>
          <c:tx>
            <c:strRef>
              <c:f>'DMHT58_60(เขต)'!$J$34</c:f>
              <c:strCache>
                <c:ptCount val="1"/>
                <c:pt idx="0">
                  <c:v>อัตราเพิ่มDMHT ปี60</c:v>
                </c:pt>
              </c:strCache>
            </c:strRef>
          </c:tx>
          <c:spPr>
            <a:solidFill>
              <a:srgbClr val="92D050"/>
            </a:solidFill>
            <a:ln w="25400"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4.339322737641111E-3"/>
                  <c:y val="5.9643809050893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593814790871978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6786454752822602E-3"/>
                  <c:y val="3.97625393672614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4241534220513732E-3"/>
                  <c:y val="5.9643809050893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169661368820565E-3"/>
                  <c:y val="2.38575236203572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6.5089841064616162E-3"/>
                  <c:y val="5.96438090508925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6.508984106461696E-3"/>
                  <c:y val="3.97625393672606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1933137528513108E-2"/>
                  <c:y val="-3.97625393672621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9.76347615969254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8.6786454752822602E-3"/>
                  <c:y val="-3.97625393672614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6.50898410646169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6.508984106461696E-3"/>
                  <c:y val="1.19287618101786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7.5938147908719781E-3"/>
                  <c:y val="-3.97625393672621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'DMHT58_60(เขต)'!$H$35:$H$47</c:f>
              <c:strCache>
                <c:ptCount val="13"/>
                <c:pt idx="0">
                  <c:v>สปสช.เขต(เชียงใหม่)</c:v>
                </c:pt>
                <c:pt idx="1">
                  <c:v>สปสช.เขต(พิษณุโลก)</c:v>
                </c:pt>
                <c:pt idx="2">
                  <c:v>สปสช.เขต(นครสวรรค์)</c:v>
                </c:pt>
                <c:pt idx="3">
                  <c:v>สปสช.เขต(สระบุรี)</c:v>
                </c:pt>
                <c:pt idx="4">
                  <c:v>สปสช.เขต(ราชบุรี)</c:v>
                </c:pt>
                <c:pt idx="5">
                  <c:v>สปสช.เขต(ระยอง)</c:v>
                </c:pt>
                <c:pt idx="6">
                  <c:v>สปสช.เขต(ขอนแก่น)</c:v>
                </c:pt>
                <c:pt idx="7">
                  <c:v>สปสช.เขต(อุดรธานี)</c:v>
                </c:pt>
                <c:pt idx="8">
                  <c:v>สปสช.เขต(นครราชสีมา)</c:v>
                </c:pt>
                <c:pt idx="9">
                  <c:v>สปสช.เขต(อุบลราชธานี)</c:v>
                </c:pt>
                <c:pt idx="10">
                  <c:v>สปสช.เขต(สุราษฎร์ธานี)</c:v>
                </c:pt>
                <c:pt idx="11">
                  <c:v>สปสช.เขต(สงขลา)</c:v>
                </c:pt>
                <c:pt idx="12">
                  <c:v>สปสช. เขต(กรุงเทพ)</c:v>
                </c:pt>
              </c:strCache>
            </c:strRef>
          </c:cat>
          <c:val>
            <c:numRef>
              <c:f>'DMHT58_60(เขต)'!$J$35:$J$47</c:f>
              <c:numCache>
                <c:formatCode>_(* #,##0.00_);_(* \(#,##0.00\);_(* "-"??_);_(@_)</c:formatCode>
                <c:ptCount val="13"/>
                <c:pt idx="0">
                  <c:v>0.37563712922085002</c:v>
                </c:pt>
                <c:pt idx="1">
                  <c:v>4.9708440875633304</c:v>
                </c:pt>
                <c:pt idx="2">
                  <c:v>4.4787587810692742</c:v>
                </c:pt>
                <c:pt idx="3">
                  <c:v>6.0349349112426038</c:v>
                </c:pt>
                <c:pt idx="4">
                  <c:v>4.5998281443934275</c:v>
                </c:pt>
                <c:pt idx="5">
                  <c:v>5.2195480332097821</c:v>
                </c:pt>
                <c:pt idx="6">
                  <c:v>5.9457402804879944</c:v>
                </c:pt>
                <c:pt idx="7">
                  <c:v>5.5665408478318241</c:v>
                </c:pt>
                <c:pt idx="8">
                  <c:v>6.3830111102278702</c:v>
                </c:pt>
                <c:pt idx="9">
                  <c:v>5.6023282962229741</c:v>
                </c:pt>
                <c:pt idx="10">
                  <c:v>5.6404589598771224</c:v>
                </c:pt>
                <c:pt idx="11">
                  <c:v>6.8992273043905072</c:v>
                </c:pt>
                <c:pt idx="12">
                  <c:v>6.2470448189587779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70609248"/>
        <c:axId val="470601800"/>
      </c:barChart>
      <c:catAx>
        <c:axId val="470609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470601800"/>
        <c:crosses val="autoZero"/>
        <c:auto val="1"/>
        <c:lblAlgn val="ctr"/>
        <c:lblOffset val="100"/>
        <c:noMultiLvlLbl val="0"/>
      </c:catAx>
      <c:valAx>
        <c:axId val="470601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470609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581057523702273"/>
          <c:y val="0.93692455856536772"/>
          <c:w val="0.39527898770092429"/>
          <c:h val="4.51822987193644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th-TH"/>
        </a:p>
      </c:txPr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th-TH" sz="2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จำนวนผู้ป่วยเบาหวานและความดันโลหิตสูงปี</a:t>
            </a:r>
            <a:r>
              <a:rPr lang="th-TH" sz="2400" b="1" baseline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baseline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 </a:t>
            </a:r>
            <a:r>
              <a:rPr lang="th-TH" sz="2400" b="1" baseline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เรียงตามลำดับเขต </a:t>
            </a:r>
            <a:endParaRPr lang="en-US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layout/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th-TH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'DMHT58_60(เขต)'!$B$18</c:f>
              <c:strCache>
                <c:ptCount val="1"/>
                <c:pt idx="0">
                  <c:v>DMHT60</c:v>
                </c:pt>
              </c:strCache>
            </c:strRef>
          </c:tx>
          <c:spPr>
            <a:solidFill>
              <a:prstClr val="black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solidFill>
                <a:prstClr val="black"/>
              </a:solidFill>
              <a:ln>
                <a:solidFill>
                  <a:prstClr val="black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'DMHT58_60(เขต)'!$A$19:$A$31</c:f>
              <c:strCache>
                <c:ptCount val="13"/>
                <c:pt idx="0">
                  <c:v>สปสช.เขต(เชียงใหม่)</c:v>
                </c:pt>
                <c:pt idx="1">
                  <c:v>สปสช.เขต(นครราชสีมา)</c:v>
                </c:pt>
                <c:pt idx="2">
                  <c:v>สปสช.เขต(ราชบุรี)</c:v>
                </c:pt>
                <c:pt idx="3">
                  <c:v>สปสช.เขต(ระยอง)</c:v>
                </c:pt>
                <c:pt idx="4">
                  <c:v>สปสช.เขต(สระบุรี)</c:v>
                </c:pt>
                <c:pt idx="5">
                  <c:v>สปสช.เขต(อุดรธานี)</c:v>
                </c:pt>
                <c:pt idx="6">
                  <c:v>สปสช.เขต(ขอนแก่น)</c:v>
                </c:pt>
                <c:pt idx="7">
                  <c:v>สปสช. เขต(กรุงเทพ)</c:v>
                </c:pt>
                <c:pt idx="8">
                  <c:v>สปสช.เขต(สุราษฎร์ธานี)</c:v>
                </c:pt>
                <c:pt idx="9">
                  <c:v>สปสช.เขต(สงขลา)</c:v>
                </c:pt>
                <c:pt idx="10">
                  <c:v>สปสช.เขต(พิษณุโลก)</c:v>
                </c:pt>
                <c:pt idx="11">
                  <c:v>สปสช.เขต(นครสวรรค์)</c:v>
                </c:pt>
                <c:pt idx="12">
                  <c:v>สปสช.เขต(อุบลราชธานี)</c:v>
                </c:pt>
              </c:strCache>
            </c:strRef>
          </c:cat>
          <c:val>
            <c:numRef>
              <c:f>'DMHT58_60(เขต)'!$B$19:$B$31</c:f>
              <c:numCache>
                <c:formatCode>_-* #,##0_-;\-* #,##0_-;_-* "-"??_-;_-@_-</c:formatCode>
                <c:ptCount val="13"/>
                <c:pt idx="0">
                  <c:v>718005</c:v>
                </c:pt>
                <c:pt idx="1">
                  <c:v>628997</c:v>
                </c:pt>
                <c:pt idx="2">
                  <c:v>602563</c:v>
                </c:pt>
                <c:pt idx="3">
                  <c:v>571440</c:v>
                </c:pt>
                <c:pt idx="4">
                  <c:v>559997</c:v>
                </c:pt>
                <c:pt idx="5">
                  <c:v>503981</c:v>
                </c:pt>
                <c:pt idx="6">
                  <c:v>476153</c:v>
                </c:pt>
                <c:pt idx="7">
                  <c:v>447163</c:v>
                </c:pt>
                <c:pt idx="8">
                  <c:v>438803</c:v>
                </c:pt>
                <c:pt idx="9">
                  <c:v>431224</c:v>
                </c:pt>
                <c:pt idx="10">
                  <c:v>428259</c:v>
                </c:pt>
                <c:pt idx="11">
                  <c:v>410636</c:v>
                </c:pt>
                <c:pt idx="12">
                  <c:v>392602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70613560"/>
        <c:axId val="470602584"/>
      </c:barChart>
      <c:catAx>
        <c:axId val="470613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470602584"/>
        <c:crosses val="autoZero"/>
        <c:auto val="1"/>
        <c:lblAlgn val="ctr"/>
        <c:lblOffset val="100"/>
        <c:noMultiLvlLbl val="0"/>
      </c:catAx>
      <c:valAx>
        <c:axId val="470602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470613560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-2.4678482607547905E-3"/>
                  <c:y val="1.97440241679293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ภาพเขต!$A$17:$A$29</c:f>
              <c:strCache>
                <c:ptCount val="13"/>
                <c:pt idx="0">
                  <c:v>เขต 1 เชียงใหม่</c:v>
                </c:pt>
                <c:pt idx="1">
                  <c:v>เขต 2 พิษณุโลก</c:v>
                </c:pt>
                <c:pt idx="2">
                  <c:v>เขต 3 นครสวรรค์</c:v>
                </c:pt>
                <c:pt idx="3">
                  <c:v>เขต 4 สระบุรี</c:v>
                </c:pt>
                <c:pt idx="4">
                  <c:v>เขต 5 ราชบุรี</c:v>
                </c:pt>
                <c:pt idx="5">
                  <c:v>เขต 6 ระยอง</c:v>
                </c:pt>
                <c:pt idx="6">
                  <c:v>เขต 7 ขอนแก่น</c:v>
                </c:pt>
                <c:pt idx="7">
                  <c:v>เขต 8 อุดรธานี</c:v>
                </c:pt>
                <c:pt idx="8">
                  <c:v>เขต 9 นครราชสีมา</c:v>
                </c:pt>
                <c:pt idx="9">
                  <c:v>เขต 10 อุบลราชธานี</c:v>
                </c:pt>
                <c:pt idx="10">
                  <c:v>เขต 11 สุราษฎร์ธานี</c:v>
                </c:pt>
                <c:pt idx="11">
                  <c:v>เขต 12 สงขลา</c:v>
                </c:pt>
                <c:pt idx="12">
                  <c:v>เขต 13 กรุงเทพมหานคร</c:v>
                </c:pt>
              </c:strCache>
            </c:strRef>
          </c:cat>
          <c:val>
            <c:numRef>
              <c:f>ภาพเขต!$B$17:$B$29</c:f>
              <c:numCache>
                <c:formatCode>0.00</c:formatCode>
                <c:ptCount val="13"/>
                <c:pt idx="0">
                  <c:v>15.028543567031672</c:v>
                </c:pt>
                <c:pt idx="1">
                  <c:v>17.095795920794433</c:v>
                </c:pt>
                <c:pt idx="2">
                  <c:v>17.667815254124974</c:v>
                </c:pt>
                <c:pt idx="3">
                  <c:v>15.696002223956718</c:v>
                </c:pt>
                <c:pt idx="4">
                  <c:v>16.795133580645505</c:v>
                </c:pt>
                <c:pt idx="5">
                  <c:v>16.592451507239247</c:v>
                </c:pt>
                <c:pt idx="6">
                  <c:v>15.967199520891878</c:v>
                </c:pt>
                <c:pt idx="7">
                  <c:v>14.571358824704289</c:v>
                </c:pt>
                <c:pt idx="8">
                  <c:v>18.21686579605446</c:v>
                </c:pt>
                <c:pt idx="9">
                  <c:v>18.323123673548139</c:v>
                </c:pt>
                <c:pt idx="10">
                  <c:v>14.935619698541526</c:v>
                </c:pt>
                <c:pt idx="11">
                  <c:v>13.20321970192467</c:v>
                </c:pt>
                <c:pt idx="12">
                  <c:v>14.962117036677764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33877224"/>
        <c:axId val="433877616"/>
      </c:barChart>
      <c:catAx>
        <c:axId val="433877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433877616"/>
        <c:crosses val="autoZero"/>
        <c:auto val="1"/>
        <c:lblAlgn val="ctr"/>
        <c:lblOffset val="100"/>
        <c:noMultiLvlLbl val="0"/>
      </c:catAx>
      <c:valAx>
        <c:axId val="433877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433877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8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Sheet1!$A$17:$A$29</c:f>
              <c:strCache>
                <c:ptCount val="13"/>
                <c:pt idx="0">
                  <c:v>เขต 1 เชียงใหม่</c:v>
                </c:pt>
                <c:pt idx="1">
                  <c:v>เขต 2 พิษณุโลก</c:v>
                </c:pt>
                <c:pt idx="2">
                  <c:v>เขต 3 นครสวรรค์</c:v>
                </c:pt>
                <c:pt idx="3">
                  <c:v>เขต 4 สระบุรี</c:v>
                </c:pt>
                <c:pt idx="4">
                  <c:v>เขต 5 ราชบุรี</c:v>
                </c:pt>
                <c:pt idx="5">
                  <c:v>เขต 6 ระยอง</c:v>
                </c:pt>
                <c:pt idx="6">
                  <c:v>เขต 7 ขอนแก่น</c:v>
                </c:pt>
                <c:pt idx="7">
                  <c:v>เขต 8 อุดรธานี</c:v>
                </c:pt>
                <c:pt idx="8">
                  <c:v>เขต 9 นครราชสีมา</c:v>
                </c:pt>
                <c:pt idx="9">
                  <c:v>เขต 10 อุบลราชธานี</c:v>
                </c:pt>
                <c:pt idx="10">
                  <c:v>เขต 11 สุราษฎร์ธานี</c:v>
                </c:pt>
                <c:pt idx="11">
                  <c:v>เขต 12 สงขลา</c:v>
                </c:pt>
                <c:pt idx="12">
                  <c:v>เขต 13 กรุงเทพมหานคร</c:v>
                </c:pt>
              </c:strCache>
            </c:strRef>
          </c:cat>
          <c:val>
            <c:numRef>
              <c:f>Sheet1!$B$17:$B$29</c:f>
              <c:numCache>
                <c:formatCode>0.00</c:formatCode>
                <c:ptCount val="13"/>
                <c:pt idx="0">
                  <c:v>1.8182556934766267</c:v>
                </c:pt>
                <c:pt idx="1">
                  <c:v>1.1521079859665815</c:v>
                </c:pt>
                <c:pt idx="2">
                  <c:v>1.8636935922072759</c:v>
                </c:pt>
                <c:pt idx="3">
                  <c:v>1.4648176462411924</c:v>
                </c:pt>
                <c:pt idx="4">
                  <c:v>1.4218668149114273</c:v>
                </c:pt>
                <c:pt idx="5">
                  <c:v>1.5226753038809906</c:v>
                </c:pt>
                <c:pt idx="6">
                  <c:v>3.4551066476251902</c:v>
                </c:pt>
                <c:pt idx="7">
                  <c:v>3.1823528106344732</c:v>
                </c:pt>
                <c:pt idx="8">
                  <c:v>4.1113851069741596</c:v>
                </c:pt>
                <c:pt idx="9">
                  <c:v>3.8467103993825971</c:v>
                </c:pt>
                <c:pt idx="10">
                  <c:v>2.9291511564044668</c:v>
                </c:pt>
                <c:pt idx="11">
                  <c:v>3.5231841212533466</c:v>
                </c:pt>
                <c:pt idx="12">
                  <c:v>1.3227804845785842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37983480"/>
        <c:axId val="437983872"/>
      </c:barChart>
      <c:catAx>
        <c:axId val="437983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437983872"/>
        <c:crosses val="autoZero"/>
        <c:auto val="1"/>
        <c:lblAlgn val="ctr"/>
        <c:lblOffset val="100"/>
        <c:noMultiLvlLbl val="0"/>
      </c:catAx>
      <c:valAx>
        <c:axId val="437983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437983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th-TH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Sheet1!$A$16:$A$28</c:f>
              <c:strCache>
                <c:ptCount val="13"/>
                <c:pt idx="0">
                  <c:v>เขต 1 เชียงใหม่</c:v>
                </c:pt>
                <c:pt idx="1">
                  <c:v>เขต 2 พิษณุโลก</c:v>
                </c:pt>
                <c:pt idx="2">
                  <c:v>เขต 3 นครสวรรค์</c:v>
                </c:pt>
                <c:pt idx="3">
                  <c:v>เขต 4 สระบุรี</c:v>
                </c:pt>
                <c:pt idx="4">
                  <c:v>เขต 5 ราชบุรี</c:v>
                </c:pt>
                <c:pt idx="5">
                  <c:v>เขต 6 ระยอง</c:v>
                </c:pt>
                <c:pt idx="6">
                  <c:v>เขต 7 ขอนแก่น</c:v>
                </c:pt>
                <c:pt idx="7">
                  <c:v>เขต 8 อุดรธานี</c:v>
                </c:pt>
                <c:pt idx="8">
                  <c:v>เขต 9 นครราชสีมา</c:v>
                </c:pt>
                <c:pt idx="9">
                  <c:v>เขต 10 อุบลราชธานี</c:v>
                </c:pt>
                <c:pt idx="10">
                  <c:v>เขต 11 สุราษฎร์ธานี</c:v>
                </c:pt>
                <c:pt idx="11">
                  <c:v>เขต 12 สงขลา</c:v>
                </c:pt>
                <c:pt idx="12">
                  <c:v>เขต 13 กรุงเทพมหานคร</c:v>
                </c:pt>
              </c:strCache>
            </c:strRef>
          </c:cat>
          <c:val>
            <c:numRef>
              <c:f>Sheet1!$B$16:$B$28</c:f>
              <c:numCache>
                <c:formatCode>0.00</c:formatCode>
                <c:ptCount val="13"/>
                <c:pt idx="0">
                  <c:v>0.44694553359201999</c:v>
                </c:pt>
                <c:pt idx="1">
                  <c:v>0.36421478266040314</c:v>
                </c:pt>
                <c:pt idx="2">
                  <c:v>0.29819097475316414</c:v>
                </c:pt>
                <c:pt idx="3">
                  <c:v>0.73775487292439612</c:v>
                </c:pt>
                <c:pt idx="4">
                  <c:v>0.68955195159238392</c:v>
                </c:pt>
                <c:pt idx="5">
                  <c:v>0.54941892408076987</c:v>
                </c:pt>
                <c:pt idx="6">
                  <c:v>0.74169622702354077</c:v>
                </c:pt>
                <c:pt idx="7">
                  <c:v>0.51485763742482415</c:v>
                </c:pt>
                <c:pt idx="8">
                  <c:v>0.63385662684078914</c:v>
                </c:pt>
                <c:pt idx="9">
                  <c:v>0.37381825197761914</c:v>
                </c:pt>
                <c:pt idx="10">
                  <c:v>1.0221517056203089</c:v>
                </c:pt>
                <c:pt idx="11">
                  <c:v>1.0116073219440302</c:v>
                </c:pt>
                <c:pt idx="12">
                  <c:v>1.6902195080726354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37986224"/>
        <c:axId val="459596376"/>
      </c:barChart>
      <c:catAx>
        <c:axId val="437986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459596376"/>
        <c:crosses val="autoZero"/>
        <c:auto val="1"/>
        <c:lblAlgn val="ctr"/>
        <c:lblOffset val="100"/>
        <c:noMultiLvlLbl val="0"/>
      </c:catAx>
      <c:valAx>
        <c:axId val="459596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437986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th-TH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ภาพเขต!$A$20:$A$32</c:f>
              <c:strCache>
                <c:ptCount val="13"/>
                <c:pt idx="0">
                  <c:v>เขต 1 เชียงใหม่</c:v>
                </c:pt>
                <c:pt idx="1">
                  <c:v>เขต 2 พิษณุโลก</c:v>
                </c:pt>
                <c:pt idx="2">
                  <c:v>เขต 3 นครสวรรค์</c:v>
                </c:pt>
                <c:pt idx="3">
                  <c:v>เขต 4 สระบุรี</c:v>
                </c:pt>
                <c:pt idx="4">
                  <c:v>เขต 5 ราชบุรี</c:v>
                </c:pt>
                <c:pt idx="5">
                  <c:v>เขต 6 ระยอง</c:v>
                </c:pt>
                <c:pt idx="6">
                  <c:v>เขต 7 ขอนแก่น</c:v>
                </c:pt>
                <c:pt idx="7">
                  <c:v>เขต 8 อุดรธานี</c:v>
                </c:pt>
                <c:pt idx="8">
                  <c:v>เขต 9 นครราชสีมา</c:v>
                </c:pt>
                <c:pt idx="9">
                  <c:v>เขต 10 อุบลราชธานี</c:v>
                </c:pt>
                <c:pt idx="10">
                  <c:v>เขต 11 สุราษฎร์ธานี</c:v>
                </c:pt>
                <c:pt idx="11">
                  <c:v>เขต 12 สงขลา</c:v>
                </c:pt>
                <c:pt idx="12">
                  <c:v>เขต 13 กรุงเทพมหานคร</c:v>
                </c:pt>
              </c:strCache>
            </c:strRef>
          </c:cat>
          <c:val>
            <c:numRef>
              <c:f>ภาพเขต!$B$20:$B$32</c:f>
              <c:numCache>
                <c:formatCode>0.00</c:formatCode>
                <c:ptCount val="13"/>
                <c:pt idx="0">
                  <c:v>8.8410303658489777</c:v>
                </c:pt>
                <c:pt idx="1">
                  <c:v>9.107806126018696</c:v>
                </c:pt>
                <c:pt idx="2">
                  <c:v>9.0482683036617111</c:v>
                </c:pt>
                <c:pt idx="3">
                  <c:v>9.8912932256822792</c:v>
                </c:pt>
                <c:pt idx="4">
                  <c:v>12.394641995629593</c:v>
                </c:pt>
                <c:pt idx="5">
                  <c:v>9.9671063215759261</c:v>
                </c:pt>
                <c:pt idx="6">
                  <c:v>14.69115413441577</c:v>
                </c:pt>
                <c:pt idx="7">
                  <c:v>11.983080522458593</c:v>
                </c:pt>
                <c:pt idx="8">
                  <c:v>14.798309538644922</c:v>
                </c:pt>
                <c:pt idx="9">
                  <c:v>14.936813123956101</c:v>
                </c:pt>
                <c:pt idx="10">
                  <c:v>13.108141335335828</c:v>
                </c:pt>
                <c:pt idx="11">
                  <c:v>14.818191789837387</c:v>
                </c:pt>
                <c:pt idx="12">
                  <c:v>11.315905419297987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59595984"/>
        <c:axId val="459596768"/>
      </c:barChart>
      <c:catAx>
        <c:axId val="459595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459596768"/>
        <c:crosses val="autoZero"/>
        <c:auto val="1"/>
        <c:lblAlgn val="ctr"/>
        <c:lblOffset val="100"/>
        <c:noMultiLvlLbl val="0"/>
      </c:catAx>
      <c:valAx>
        <c:axId val="459596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459595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th-TH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583934710843342E-2"/>
          <c:y val="0.12305653887798344"/>
          <c:w val="0.92136865853868377"/>
          <c:h val="0.580662988075930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ภาพประเทศ!$B$2</c:f>
              <c:strCache>
                <c:ptCount val="1"/>
                <c:pt idx="0">
                  <c:v>อัตราการที่ได้รับการ Laser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8"/>
              <c:layout>
                <c:manualLayout>
                  <c:x val="-9.2100164597040497E-17"/>
                  <c:y val="-1.94627232657871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ภาพประเทศ!$A$3:$A$15</c:f>
              <c:strCache>
                <c:ptCount val="13"/>
                <c:pt idx="0">
                  <c:v>เขต 1 เชียงใหม่</c:v>
                </c:pt>
                <c:pt idx="1">
                  <c:v>เขต 2 พิษณุโลก</c:v>
                </c:pt>
                <c:pt idx="2">
                  <c:v>เขต 3 นครสวรรค์</c:v>
                </c:pt>
                <c:pt idx="3">
                  <c:v>เขต 4 สระบุรี</c:v>
                </c:pt>
                <c:pt idx="4">
                  <c:v>เขต 5 ราชบุรี</c:v>
                </c:pt>
                <c:pt idx="5">
                  <c:v>เขต 6 ระยอง</c:v>
                </c:pt>
                <c:pt idx="6">
                  <c:v>เขต 7 ขอนแก่น</c:v>
                </c:pt>
                <c:pt idx="7">
                  <c:v>เขต 8 อุดรธานี</c:v>
                </c:pt>
                <c:pt idx="8">
                  <c:v>เขต 9 นครราชสีมา</c:v>
                </c:pt>
                <c:pt idx="9">
                  <c:v>เขต 10 อุบลราชธานี</c:v>
                </c:pt>
                <c:pt idx="10">
                  <c:v>เขต 11 สุราษฎร์ธานี</c:v>
                </c:pt>
                <c:pt idx="11">
                  <c:v>เขต 12 สงขลา</c:v>
                </c:pt>
                <c:pt idx="12">
                  <c:v>เขต 13 กรุงเทพมหานคร</c:v>
                </c:pt>
              </c:strCache>
            </c:strRef>
          </c:cat>
          <c:val>
            <c:numRef>
              <c:f>ภาพประเทศ!$B$3:$B$15</c:f>
              <c:numCache>
                <c:formatCode>0.00</c:formatCode>
                <c:ptCount val="13"/>
                <c:pt idx="0">
                  <c:v>8.7865716429107277</c:v>
                </c:pt>
                <c:pt idx="1">
                  <c:v>11.810604717148431</c:v>
                </c:pt>
                <c:pt idx="2">
                  <c:v>3.3066781932137452</c:v>
                </c:pt>
                <c:pt idx="3">
                  <c:v>6.6970387243735763</c:v>
                </c:pt>
                <c:pt idx="4">
                  <c:v>8.4753396892125217</c:v>
                </c:pt>
                <c:pt idx="5">
                  <c:v>4.0617199909235309</c:v>
                </c:pt>
                <c:pt idx="6">
                  <c:v>9.230260255844728</c:v>
                </c:pt>
                <c:pt idx="7">
                  <c:v>6.4628214037526064</c:v>
                </c:pt>
                <c:pt idx="8">
                  <c:v>8.1307955100048801</c:v>
                </c:pt>
                <c:pt idx="9">
                  <c:v>9.9700546063061477</c:v>
                </c:pt>
                <c:pt idx="10">
                  <c:v>12.88782816229117</c:v>
                </c:pt>
                <c:pt idx="11">
                  <c:v>11.24581939799331</c:v>
                </c:pt>
                <c:pt idx="12">
                  <c:v>11.124158446845154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70608072"/>
        <c:axId val="470607288"/>
      </c:barChart>
      <c:catAx>
        <c:axId val="470608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470607288"/>
        <c:crosses val="autoZero"/>
        <c:auto val="1"/>
        <c:lblAlgn val="ctr"/>
        <c:lblOffset val="100"/>
        <c:noMultiLvlLbl val="0"/>
      </c:catAx>
      <c:valAx>
        <c:axId val="470607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470608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accent5">
          <a:lumMod val="75000"/>
        </a:schemeClr>
      </a:solidFill>
    </a:ln>
    <a:effectLst/>
  </c:spPr>
  <c:txPr>
    <a:bodyPr/>
    <a:lstStyle/>
    <a:p>
      <a:pPr>
        <a:defRPr sz="1100" b="1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th-T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62" cy="49733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294" y="1"/>
            <a:ext cx="2945862" cy="49733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>
              <a:defRPr sz="1200"/>
            </a:lvl1pPr>
          </a:lstStyle>
          <a:p>
            <a:fld id="{F1A095F7-2D17-4043-845A-779AF2FCD8C6}" type="datetime1">
              <a:rPr lang="en-US" smtClean="0"/>
              <a:t>12/12/2017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305"/>
            <a:ext cx="2945862" cy="49733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294" y="9429305"/>
            <a:ext cx="2945862" cy="49733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r">
              <a:defRPr sz="1200"/>
            </a:lvl1pPr>
          </a:lstStyle>
          <a:p>
            <a:fld id="{7FDDAFA4-D42C-49BF-9B53-5C1DCFE6B5B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3134733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0AF72983-F8E6-42B4-9482-E727BAABF0B2}" type="datetime1">
              <a:rPr lang="en-US" smtClean="0"/>
              <a:t>12/12/2017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5562" tIns="47781" rIns="95562" bIns="4778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021950DE-3C06-45AF-926E-6A25F543EA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3240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71E0B-CFF9-495F-845A-8CF3F77CBA61}" type="slidenum">
              <a:rPr lang="th-TH" smtClean="0"/>
              <a:pPr/>
              <a:t>5</a:t>
            </a:fld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39EEAD9-24BB-4239-BED9-977CF8DF20E2}" type="datetime1">
              <a:rPr lang="en-US" smtClean="0"/>
              <a:t>12/12/2017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50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6FE4B-2219-4DB0-A338-4E5B85FC9CE6}" type="slidenum">
              <a:rPr lang="th-TH" smtClean="0"/>
              <a:t>7</a:t>
            </a:fld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AD5D9B7-D696-469B-BC01-F1F08588789E}" type="datetime1">
              <a:rPr lang="en-US" smtClean="0"/>
              <a:t>12/12/2017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79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950DE-3C06-45AF-926E-6A25F543EA1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7970DA5-0B7D-47AD-81CC-0069FFE251F4}" type="datetime1">
              <a:rPr lang="en-US" smtClean="0"/>
              <a:t>12/12/2017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045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950DE-3C06-45AF-926E-6A25F543EA1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DEB37FE-3A22-4E84-9005-A8AC0F930D3F}" type="datetime1">
              <a:rPr lang="en-US" smtClean="0"/>
              <a:t>12/12/2017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935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950DE-3C06-45AF-926E-6A25F543EA1A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CD0CFCC-51F3-48BC-8945-1B093BE275CF}" type="datetime1">
              <a:rPr lang="en-US" smtClean="0"/>
              <a:t>12/12/2017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41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Picture Fade on Path">
    <p:bg>
      <p:bgPr>
        <a:gradFill>
          <a:gsLst>
            <a:gs pos="0">
              <a:srgbClr val="FFFFFF"/>
            </a:gs>
            <a:gs pos="28000">
              <a:srgbClr val="FEFEFE"/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512125"/>
            <a:ext cx="11541512" cy="28956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531476" y="1905676"/>
            <a:ext cx="7774427" cy="210849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900"/>
              </a:spcBef>
              <a:buNone/>
              <a:defRPr sz="32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" y="10886"/>
            <a:ext cx="2375337" cy="4645152"/>
          </a:xfrm>
          <a:solidFill>
            <a:schemeClr val="accent1">
              <a:lumMod val="40000"/>
              <a:lumOff val="60000"/>
            </a:schemeClr>
          </a:solidFill>
          <a:effectLst>
            <a:glow rad="101600">
              <a:srgbClr val="FFFFFF">
                <a:alpha val="40000"/>
              </a:srgbClr>
            </a:glow>
            <a:reflection blurRad="6350" stA="50000" endA="300" endPos="55000" dir="5400000" sy="-100000" algn="bl" rotWithShape="0"/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2565118" y="10886"/>
            <a:ext cx="1853340" cy="684711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450"/>
              </a:spcBef>
            </a:pPr>
            <a:r>
              <a:rPr lang="en-US" sz="12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Edit the text with your own</a:t>
            </a:r>
            <a:r>
              <a:rPr lang="en-US" sz="1200" baseline="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short phrases.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To change the sample image, select the picture and delete it. Now click the Pictures icon in the placeholder to insert your own image.</a:t>
            </a:r>
          </a:p>
          <a:p>
            <a:pPr>
              <a:spcBef>
                <a:spcPts val="450"/>
              </a:spcBef>
            </a:pPr>
            <a:r>
              <a:rPr lang="en-US" sz="12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The animation is already done for you; just copy and paste the slide into your existing presentation. </a:t>
            </a:r>
          </a:p>
          <a:p>
            <a:pPr>
              <a:spcBef>
                <a:spcPts val="450"/>
              </a:spcBef>
            </a:pPr>
            <a:endParaRPr lang="en-US" sz="1200" dirty="0" smtClean="0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531475" y="4656038"/>
            <a:ext cx="7774427" cy="1252926"/>
          </a:xfrm>
        </p:spPr>
        <p:txBody>
          <a:bodyPr rIns="180000" anchor="ctr">
            <a:normAutofit/>
          </a:bodyPr>
          <a:lstStyle>
            <a:lvl1pPr marL="0" indent="0" algn="r">
              <a:buNone/>
              <a:defRPr sz="240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9" name="Picture 1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3451" y="425573"/>
            <a:ext cx="1331912" cy="64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276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466013"/>
          </a:xfrm>
          <a:solidFill>
            <a:schemeClr val="accent6">
              <a:lumMod val="50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0D58-2847-4C12-87C0-B5F527EE84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836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solidFill>
            <a:schemeClr val="accent2"/>
          </a:solidFill>
        </p:spPr>
        <p:txBody>
          <a:bodyPr tIns="288000" anchor="t" anchorCtr="0">
            <a:normAutofit/>
          </a:bodyPr>
          <a:lstStyle>
            <a:lvl1pPr algn="l">
              <a:defRPr sz="2700">
                <a:solidFill>
                  <a:srgbClr val="0000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43377"/>
            <a:ext cx="10515600" cy="466013"/>
          </a:xfrm>
          <a:solidFill>
            <a:srgbClr val="E6AF00"/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BDA0-B67B-4590-8EF2-080DAA01ABE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467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413" y="1292774"/>
            <a:ext cx="11298619" cy="4884191"/>
          </a:xfrm>
        </p:spPr>
        <p:txBody>
          <a:bodyPr lIns="180000" tIns="180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598BD-F82B-4138-8BB6-83F67443F3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20416" y="356839"/>
            <a:ext cx="10017126" cy="667454"/>
          </a:xfrm>
          <a:solidFill>
            <a:schemeClr val="accent5">
              <a:lumMod val="20000"/>
              <a:lumOff val="80000"/>
            </a:schemeClr>
          </a:solidFill>
        </p:spPr>
        <p:txBody>
          <a:bodyPr lIns="180000">
            <a:normAutofit/>
          </a:bodyPr>
          <a:lstStyle>
            <a:lvl1pPr algn="l"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traight Connector 12"/>
          <p:cNvSpPr>
            <a:spLocks noChangeShapeType="1"/>
          </p:cNvSpPr>
          <p:nvPr userDrawn="1"/>
        </p:nvSpPr>
        <p:spPr bwMode="auto">
          <a:xfrm flipV="1">
            <a:off x="420415" y="1044600"/>
            <a:ext cx="11298619" cy="999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105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2" name="Picture 1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7543" y="356839"/>
            <a:ext cx="1281489" cy="66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0450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EF52A-37ED-453D-9EB0-057A322534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20416" y="356839"/>
            <a:ext cx="10017126" cy="667454"/>
          </a:xfrm>
          <a:solidFill>
            <a:schemeClr val="accent5">
              <a:lumMod val="20000"/>
              <a:lumOff val="80000"/>
            </a:schemeClr>
          </a:solidFill>
        </p:spPr>
        <p:txBody>
          <a:bodyPr lIns="180000">
            <a:normAutofit/>
          </a:bodyPr>
          <a:lstStyle>
            <a:lvl1pPr algn="l"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Straight Connector 12"/>
          <p:cNvSpPr>
            <a:spLocks noChangeShapeType="1"/>
          </p:cNvSpPr>
          <p:nvPr userDrawn="1"/>
        </p:nvSpPr>
        <p:spPr bwMode="auto">
          <a:xfrm flipV="1">
            <a:off x="420415" y="1044600"/>
            <a:ext cx="11298619" cy="999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1050" b="1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4" name="Picture 1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7543" y="356839"/>
            <a:ext cx="1281489" cy="66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39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C9FD-07C9-4198-844A-72DF4FB8AE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380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A3AE-3DC6-489B-B536-FCEA9F6216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2536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598BD-F82B-4138-8BB6-83F67443F3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traight Connector 12"/>
          <p:cNvSpPr>
            <a:spLocks noChangeShapeType="1"/>
          </p:cNvSpPr>
          <p:nvPr userDrawn="1"/>
        </p:nvSpPr>
        <p:spPr bwMode="auto">
          <a:xfrm flipV="1">
            <a:off x="420415" y="1044600"/>
            <a:ext cx="11298619" cy="999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105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Picture 1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7543" y="356839"/>
            <a:ext cx="1281489" cy="66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4085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0D58-2847-4C12-87C0-B5F527EE84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7358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A3AE-3DC6-489B-B536-FCEA9F6216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388666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A3AE-3DC6-489B-B536-FCEA9F6216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29930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882" y="2520176"/>
            <a:ext cx="7776117" cy="43378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71136"/>
            <a:ext cx="9144000" cy="2522482"/>
          </a:xfrm>
          <a:noFill/>
        </p:spPr>
        <p:txBody>
          <a:bodyPr anchor="ctr">
            <a:normAutofit/>
          </a:bodyPr>
          <a:lstStyle>
            <a:lvl1pPr algn="ctr">
              <a:defRPr sz="30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60C8-CD88-4F44-B6FA-BA0680D13CC6}" type="datetime1">
              <a:rPr lang="en-US" smtClean="0"/>
              <a:pPr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588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EF52A-37ED-453D-9EB0-057A322534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traight Connector 5"/>
          <p:cNvSpPr>
            <a:spLocks noChangeShapeType="1"/>
          </p:cNvSpPr>
          <p:nvPr userDrawn="1"/>
        </p:nvSpPr>
        <p:spPr bwMode="auto">
          <a:xfrm flipV="1">
            <a:off x="420415" y="1044600"/>
            <a:ext cx="11298619" cy="999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1050" b="1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Picture 1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7543" y="356839"/>
            <a:ext cx="1281489" cy="66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09011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C9FD-07C9-4198-844A-72DF4FB8AE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3540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A3AE-3DC6-489B-B536-FCEA9F6216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603647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A3AE-3DC6-489B-B536-FCEA9F6216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250655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A3AE-3DC6-489B-B536-FCEA9F6216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716677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A3AE-3DC6-489B-B536-FCEA9F6216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922052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 and Picture Fade on Path">
    <p:bg>
      <p:bgPr>
        <a:gradFill>
          <a:gsLst>
            <a:gs pos="0">
              <a:srgbClr val="FFFFFF"/>
            </a:gs>
            <a:gs pos="28000">
              <a:srgbClr val="FEFEFE"/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512125"/>
            <a:ext cx="11541512" cy="28956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b="1" kern="0" dirty="0">
              <a:solidFill>
                <a:prstClr val="white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531476" y="1905676"/>
            <a:ext cx="7774427" cy="210849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900"/>
              </a:spcBef>
              <a:buNone/>
              <a:defRPr sz="32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" y="10886"/>
            <a:ext cx="2375337" cy="4645152"/>
          </a:xfr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FFFFFF">
                <a:alpha val="40000"/>
              </a:srgbClr>
            </a:glow>
            <a:reflection blurRad="6350" stA="50000" endA="300" endPos="55000" dir="5400000" sy="-100000" algn="bl" rotWithShape="0"/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2565118" y="10886"/>
            <a:ext cx="1853340" cy="684711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450"/>
              </a:spcBef>
            </a:pPr>
            <a:r>
              <a:rPr lang="en-US" sz="12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Edit the text with your own short phrases. </a:t>
            </a:r>
          </a:p>
          <a:p>
            <a:pPr defTabSz="685800">
              <a:spcBef>
                <a:spcPts val="450"/>
              </a:spcBef>
              <a:defRPr/>
            </a:pPr>
            <a:r>
              <a:rPr lang="en-US" sz="12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To change the sample image, select the picture and delete it. Now click the Pictures icon in the placeholder to insert your own image.</a:t>
            </a:r>
          </a:p>
          <a:p>
            <a:pPr>
              <a:spcBef>
                <a:spcPts val="450"/>
              </a:spcBef>
            </a:pPr>
            <a:r>
              <a:rPr lang="en-US" sz="12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The animation is already done for you; just copy and paste the slide into your existing presentation. </a:t>
            </a:r>
          </a:p>
          <a:p>
            <a:pPr>
              <a:spcBef>
                <a:spcPts val="450"/>
              </a:spcBef>
            </a:pPr>
            <a:endParaRPr lang="en-US" sz="1200" dirty="0" smtClean="0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531475" y="4656038"/>
            <a:ext cx="7774427" cy="1252926"/>
          </a:xfrm>
        </p:spPr>
        <p:txBody>
          <a:bodyPr rIns="180000" anchor="ctr">
            <a:normAutofit/>
          </a:bodyPr>
          <a:lstStyle>
            <a:lvl1pPr marL="0" indent="0" algn="r">
              <a:buNone/>
              <a:defRPr sz="240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9" name="Picture 1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3451" y="425573"/>
            <a:ext cx="1331912" cy="64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218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413" y="1292774"/>
            <a:ext cx="11298619" cy="4884191"/>
          </a:xfrm>
        </p:spPr>
        <p:txBody>
          <a:bodyPr lIns="180000" tIns="180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598BD-F82B-4138-8BB6-83F67443F3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20416" y="356839"/>
            <a:ext cx="10017126" cy="667454"/>
          </a:xfrm>
          <a:solidFill>
            <a:schemeClr val="accent5">
              <a:lumMod val="20000"/>
              <a:lumOff val="80000"/>
            </a:schemeClr>
          </a:solidFill>
        </p:spPr>
        <p:txBody>
          <a:bodyPr lIns="180000">
            <a:normAutofit/>
          </a:bodyPr>
          <a:lstStyle>
            <a:lvl1pPr algn="l"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traight Connector 12"/>
          <p:cNvSpPr>
            <a:spLocks noChangeShapeType="1"/>
          </p:cNvSpPr>
          <p:nvPr userDrawn="1"/>
        </p:nvSpPr>
        <p:spPr bwMode="auto">
          <a:xfrm flipV="1">
            <a:off x="420415" y="1044600"/>
            <a:ext cx="11298619" cy="999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105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2" name="Picture 1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7543" y="356839"/>
            <a:ext cx="1281489" cy="66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56521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EF52A-37ED-453D-9EB0-057A322534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20416" y="356839"/>
            <a:ext cx="10017126" cy="667454"/>
          </a:xfrm>
          <a:solidFill>
            <a:schemeClr val="accent5">
              <a:lumMod val="20000"/>
              <a:lumOff val="80000"/>
            </a:schemeClr>
          </a:solidFill>
        </p:spPr>
        <p:txBody>
          <a:bodyPr lIns="180000">
            <a:normAutofit/>
          </a:bodyPr>
          <a:lstStyle>
            <a:lvl1pPr algn="l"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Straight Connector 12"/>
          <p:cNvSpPr>
            <a:spLocks noChangeShapeType="1"/>
          </p:cNvSpPr>
          <p:nvPr userDrawn="1"/>
        </p:nvSpPr>
        <p:spPr bwMode="auto">
          <a:xfrm flipV="1">
            <a:off x="420415" y="1044600"/>
            <a:ext cx="11298619" cy="999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1050" b="1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4" name="Picture 1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7543" y="356839"/>
            <a:ext cx="1281489" cy="66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63665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A3AE-3DC6-489B-B536-FCEA9F6216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08191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413" y="1292774"/>
            <a:ext cx="11298619" cy="4884191"/>
          </a:xfrm>
        </p:spPr>
        <p:txBody>
          <a:bodyPr lIns="180000" tIns="180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70112-0B80-49D0-98D6-DBDBF2484062}" type="datetime1">
              <a:rPr lang="en-US" smtClean="0"/>
              <a:pPr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20415" y="251552"/>
            <a:ext cx="11298619" cy="772741"/>
          </a:xfrm>
          <a:solidFill>
            <a:schemeClr val="accent4">
              <a:lumMod val="20000"/>
              <a:lumOff val="80000"/>
            </a:schemeClr>
          </a:solidFill>
        </p:spPr>
        <p:txBody>
          <a:bodyPr lIns="18000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12"/>
          <p:cNvSpPr>
            <a:spLocks noChangeShapeType="1"/>
          </p:cNvSpPr>
          <p:nvPr userDrawn="1"/>
        </p:nvSpPr>
        <p:spPr bwMode="auto">
          <a:xfrm flipV="1">
            <a:off x="420415" y="1044600"/>
            <a:ext cx="11298619" cy="999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 b="1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2549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598BD-F82B-4138-8BB6-83F67443F3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traight Connector 12"/>
          <p:cNvSpPr>
            <a:spLocks noChangeShapeType="1"/>
          </p:cNvSpPr>
          <p:nvPr userDrawn="1"/>
        </p:nvSpPr>
        <p:spPr bwMode="auto">
          <a:xfrm flipV="1">
            <a:off x="420415" y="1044600"/>
            <a:ext cx="11298619" cy="999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105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Picture 1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7543" y="356839"/>
            <a:ext cx="1281489" cy="66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62457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0D58-2847-4C12-87C0-B5F527EE84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649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A3AE-3DC6-489B-B536-FCEA9F6216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593510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A3AE-3DC6-489B-B536-FCEA9F6216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175641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EF52A-37ED-453D-9EB0-057A322534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traight Connector 5"/>
          <p:cNvSpPr>
            <a:spLocks noChangeShapeType="1"/>
          </p:cNvSpPr>
          <p:nvPr userDrawn="1"/>
        </p:nvSpPr>
        <p:spPr bwMode="auto">
          <a:xfrm flipV="1">
            <a:off x="420415" y="1044600"/>
            <a:ext cx="11298619" cy="999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1050" b="1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Picture 1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7543" y="356839"/>
            <a:ext cx="1281489" cy="66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71196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C9FD-07C9-4198-844A-72DF4FB8AE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1638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A3AE-3DC6-489B-B536-FCEA9F6216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028029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A3AE-3DC6-489B-B536-FCEA9F6216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818789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A3AE-3DC6-489B-B536-FCEA9F6216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318990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A3AE-3DC6-489B-B536-FCEA9F6216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75399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2297151"/>
            <a:ext cx="10515600" cy="2265326"/>
          </a:xfrm>
          <a:noFill/>
        </p:spPr>
        <p:txBody>
          <a:bodyPr tIns="252000" anchor="t" anchorCtr="0">
            <a:normAutofit/>
          </a:bodyPr>
          <a:lstStyle>
            <a:lvl1pPr algn="l">
              <a:defRPr sz="2700">
                <a:solidFill>
                  <a:srgbClr val="0000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557500"/>
            <a:ext cx="10515600" cy="466013"/>
          </a:xfrm>
          <a:solidFill>
            <a:schemeClr val="accent4">
              <a:lumMod val="50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8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F3DB-6FCD-4DA8-ABD0-FFCCCF8DB9E5}" type="datetime1">
              <a:rPr lang="en-US" smtClean="0"/>
              <a:pPr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425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 and Picture Fade on Path">
    <p:bg>
      <p:bgPr>
        <a:gradFill>
          <a:gsLst>
            <a:gs pos="0">
              <a:srgbClr val="FFFFFF"/>
            </a:gs>
            <a:gs pos="28000">
              <a:srgbClr val="FEFEFE"/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512125"/>
            <a:ext cx="11541512" cy="28956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b="1" kern="0" dirty="0">
              <a:solidFill>
                <a:prstClr val="white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531476" y="1905676"/>
            <a:ext cx="7774427" cy="210849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900"/>
              </a:spcBef>
              <a:buNone/>
              <a:defRPr sz="32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" y="10886"/>
            <a:ext cx="2375337" cy="4645152"/>
          </a:xfr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FFFFFF">
                <a:alpha val="40000"/>
              </a:srgbClr>
            </a:glow>
            <a:reflection blurRad="6350" stA="50000" endA="300" endPos="55000" dir="5400000" sy="-100000" algn="bl" rotWithShape="0"/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2565118" y="10886"/>
            <a:ext cx="1853340" cy="684711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450"/>
              </a:spcBef>
            </a:pPr>
            <a:r>
              <a:rPr lang="en-US" sz="12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Edit the text with your own short phrases. </a:t>
            </a:r>
          </a:p>
          <a:p>
            <a:pPr defTabSz="685800">
              <a:spcBef>
                <a:spcPts val="450"/>
              </a:spcBef>
              <a:defRPr/>
            </a:pPr>
            <a:r>
              <a:rPr lang="en-US" sz="12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To change the sample image, select the picture and delete it. Now click the Pictures icon in the placeholder to insert your own image.</a:t>
            </a:r>
          </a:p>
          <a:p>
            <a:pPr>
              <a:spcBef>
                <a:spcPts val="450"/>
              </a:spcBef>
            </a:pPr>
            <a:r>
              <a:rPr lang="en-US" sz="12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The animation is already done for you; just copy and paste the slide into your existing presentation. </a:t>
            </a:r>
          </a:p>
          <a:p>
            <a:pPr>
              <a:spcBef>
                <a:spcPts val="450"/>
              </a:spcBef>
            </a:pPr>
            <a:endParaRPr lang="en-US" sz="1200" dirty="0" smtClean="0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531475" y="4656038"/>
            <a:ext cx="7774427" cy="1252926"/>
          </a:xfrm>
        </p:spPr>
        <p:txBody>
          <a:bodyPr rIns="180000" anchor="ctr">
            <a:normAutofit/>
          </a:bodyPr>
          <a:lstStyle>
            <a:lvl1pPr marL="0" indent="0" algn="r">
              <a:buNone/>
              <a:defRPr sz="240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9" name="Picture 1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3451" y="425573"/>
            <a:ext cx="1331912" cy="64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137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413" y="1292774"/>
            <a:ext cx="11298619" cy="4884191"/>
          </a:xfrm>
        </p:spPr>
        <p:txBody>
          <a:bodyPr lIns="180000" tIns="180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598BD-F82B-4138-8BB6-83F67443F3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20416" y="356839"/>
            <a:ext cx="10017126" cy="667454"/>
          </a:xfrm>
          <a:solidFill>
            <a:schemeClr val="accent5">
              <a:lumMod val="20000"/>
              <a:lumOff val="80000"/>
            </a:schemeClr>
          </a:solidFill>
        </p:spPr>
        <p:txBody>
          <a:bodyPr lIns="180000">
            <a:normAutofit/>
          </a:bodyPr>
          <a:lstStyle>
            <a:lvl1pPr algn="l"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traight Connector 12"/>
          <p:cNvSpPr>
            <a:spLocks noChangeShapeType="1"/>
          </p:cNvSpPr>
          <p:nvPr userDrawn="1"/>
        </p:nvSpPr>
        <p:spPr bwMode="auto">
          <a:xfrm flipV="1">
            <a:off x="420415" y="1044600"/>
            <a:ext cx="11298619" cy="999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105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2" name="Picture 1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7543" y="356839"/>
            <a:ext cx="1281489" cy="66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80745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EF52A-37ED-453D-9EB0-057A322534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20416" y="356839"/>
            <a:ext cx="10017126" cy="667454"/>
          </a:xfrm>
          <a:solidFill>
            <a:schemeClr val="accent5">
              <a:lumMod val="20000"/>
              <a:lumOff val="80000"/>
            </a:schemeClr>
          </a:solidFill>
        </p:spPr>
        <p:txBody>
          <a:bodyPr lIns="180000">
            <a:normAutofit/>
          </a:bodyPr>
          <a:lstStyle>
            <a:lvl1pPr algn="l"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Straight Connector 12"/>
          <p:cNvSpPr>
            <a:spLocks noChangeShapeType="1"/>
          </p:cNvSpPr>
          <p:nvPr userDrawn="1"/>
        </p:nvSpPr>
        <p:spPr bwMode="auto">
          <a:xfrm flipV="1">
            <a:off x="420415" y="1044600"/>
            <a:ext cx="11298619" cy="999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1050" b="1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4" name="Picture 1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7543" y="356839"/>
            <a:ext cx="1281489" cy="66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90101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A3AE-3DC6-489B-B536-FCEA9F6216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147098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598BD-F82B-4138-8BB6-83F67443F3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traight Connector 12"/>
          <p:cNvSpPr>
            <a:spLocks noChangeShapeType="1"/>
          </p:cNvSpPr>
          <p:nvPr userDrawn="1"/>
        </p:nvSpPr>
        <p:spPr bwMode="auto">
          <a:xfrm flipV="1">
            <a:off x="420415" y="1044600"/>
            <a:ext cx="11298619" cy="999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105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Picture 1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7543" y="356839"/>
            <a:ext cx="1281489" cy="66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88905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0D58-2847-4C12-87C0-B5F527EE84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8989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A3AE-3DC6-489B-B536-FCEA9F6216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323728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A3AE-3DC6-489B-B536-FCEA9F6216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018803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EF52A-37ED-453D-9EB0-057A322534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traight Connector 5"/>
          <p:cNvSpPr>
            <a:spLocks noChangeShapeType="1"/>
          </p:cNvSpPr>
          <p:nvPr userDrawn="1"/>
        </p:nvSpPr>
        <p:spPr bwMode="auto">
          <a:xfrm flipV="1">
            <a:off x="420415" y="1044600"/>
            <a:ext cx="11298619" cy="999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1050" b="1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Picture 1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7543" y="356839"/>
            <a:ext cx="1281489" cy="66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42255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C9FD-07C9-4198-844A-72DF4FB8AE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102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3775B-AB31-4DB7-8634-6296128513DC}" type="datetime1">
              <a:rPr lang="en-US" smtClean="0"/>
              <a:pPr/>
              <a:t>12/12/2017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0415" y="251552"/>
            <a:ext cx="11298619" cy="772741"/>
          </a:xfrm>
          <a:solidFill>
            <a:schemeClr val="accent4">
              <a:lumMod val="20000"/>
              <a:lumOff val="80000"/>
            </a:schemeClr>
          </a:solidFill>
        </p:spPr>
        <p:txBody>
          <a:bodyPr lIns="18000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traight Connector 12"/>
          <p:cNvSpPr>
            <a:spLocks noChangeShapeType="1"/>
          </p:cNvSpPr>
          <p:nvPr userDrawn="1"/>
        </p:nvSpPr>
        <p:spPr bwMode="auto">
          <a:xfrm flipV="1">
            <a:off x="420415" y="1044600"/>
            <a:ext cx="11298619" cy="999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 b="1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4555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A3AE-3DC6-489B-B536-FCEA9F6216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846089"/>
      </p:ext>
    </p:extLst>
  </p:cSld>
  <p:clrMapOvr>
    <a:masterClrMapping/>
  </p:clrMapOvr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A3AE-3DC6-489B-B536-FCEA9F6216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618563"/>
      </p:ext>
    </p:extLst>
  </p:cSld>
  <p:clrMapOvr>
    <a:masterClrMapping/>
  </p:clrMapOvr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A3AE-3DC6-489B-B536-FCEA9F6216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869504"/>
      </p:ext>
    </p:extLst>
  </p:cSld>
  <p:clrMapOvr>
    <a:masterClrMapping/>
  </p:clrMapOvr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A3AE-3DC6-489B-B536-FCEA9F6216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145758"/>
      </p:ext>
    </p:extLst>
  </p:cSld>
  <p:clrMapOvr>
    <a:masterClrMapping/>
  </p:clrMapOvr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 and Picture Fade on Path">
    <p:bg>
      <p:bgPr>
        <a:gradFill>
          <a:gsLst>
            <a:gs pos="0">
              <a:srgbClr val="FFFFFF"/>
            </a:gs>
            <a:gs pos="28000">
              <a:srgbClr val="FEFEFE"/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512125"/>
            <a:ext cx="11541512" cy="28956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b="1" kern="0" dirty="0">
              <a:solidFill>
                <a:prstClr val="white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531476" y="1905676"/>
            <a:ext cx="7774427" cy="210849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900"/>
              </a:spcBef>
              <a:buNone/>
              <a:defRPr sz="32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" y="10886"/>
            <a:ext cx="2375337" cy="4645152"/>
          </a:xfr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FFFFFF">
                <a:alpha val="40000"/>
              </a:srgbClr>
            </a:glow>
            <a:reflection blurRad="6350" stA="50000" endA="300" endPos="55000" dir="5400000" sy="-100000" algn="bl" rotWithShape="0"/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2565118" y="10886"/>
            <a:ext cx="1853340" cy="684711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450"/>
              </a:spcBef>
            </a:pPr>
            <a:r>
              <a:rPr lang="en-US" sz="12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Edit the text with your own short phrases. </a:t>
            </a:r>
          </a:p>
          <a:p>
            <a:pPr defTabSz="685800">
              <a:spcBef>
                <a:spcPts val="450"/>
              </a:spcBef>
              <a:defRPr/>
            </a:pPr>
            <a:r>
              <a:rPr lang="en-US" sz="12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To change the sample image, select the picture and delete it. Now click the Pictures icon in the placeholder to insert your own image.</a:t>
            </a:r>
          </a:p>
          <a:p>
            <a:pPr>
              <a:spcBef>
                <a:spcPts val="450"/>
              </a:spcBef>
            </a:pPr>
            <a:r>
              <a:rPr lang="en-US" sz="12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The animation is already done for you; just copy and paste the slide into your existing presentation. </a:t>
            </a:r>
          </a:p>
          <a:p>
            <a:pPr>
              <a:spcBef>
                <a:spcPts val="450"/>
              </a:spcBef>
            </a:pPr>
            <a:endParaRPr lang="en-US" sz="1200" dirty="0" smtClean="0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531475" y="4656038"/>
            <a:ext cx="7774427" cy="1252926"/>
          </a:xfrm>
        </p:spPr>
        <p:txBody>
          <a:bodyPr rIns="180000" anchor="ctr">
            <a:normAutofit/>
          </a:bodyPr>
          <a:lstStyle>
            <a:lvl1pPr marL="0" indent="0" algn="r">
              <a:buNone/>
              <a:defRPr sz="240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9" name="Picture 1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3451" y="425573"/>
            <a:ext cx="1331912" cy="64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612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413" y="1292774"/>
            <a:ext cx="11298619" cy="4884191"/>
          </a:xfrm>
        </p:spPr>
        <p:txBody>
          <a:bodyPr lIns="180000" tIns="180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598BD-F82B-4138-8BB6-83F67443F3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20416" y="356839"/>
            <a:ext cx="10017126" cy="667454"/>
          </a:xfrm>
          <a:solidFill>
            <a:schemeClr val="accent5">
              <a:lumMod val="20000"/>
              <a:lumOff val="80000"/>
            </a:schemeClr>
          </a:solidFill>
        </p:spPr>
        <p:txBody>
          <a:bodyPr lIns="180000">
            <a:normAutofit/>
          </a:bodyPr>
          <a:lstStyle>
            <a:lvl1pPr algn="l"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traight Connector 12"/>
          <p:cNvSpPr>
            <a:spLocks noChangeShapeType="1"/>
          </p:cNvSpPr>
          <p:nvPr userDrawn="1"/>
        </p:nvSpPr>
        <p:spPr bwMode="auto">
          <a:xfrm flipV="1">
            <a:off x="420415" y="1044600"/>
            <a:ext cx="11298619" cy="999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105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2" name="Picture 1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7543" y="356839"/>
            <a:ext cx="1281489" cy="66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83548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EF52A-37ED-453D-9EB0-057A322534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20416" y="356839"/>
            <a:ext cx="10017126" cy="667454"/>
          </a:xfrm>
          <a:solidFill>
            <a:schemeClr val="accent5">
              <a:lumMod val="20000"/>
              <a:lumOff val="80000"/>
            </a:schemeClr>
          </a:solidFill>
        </p:spPr>
        <p:txBody>
          <a:bodyPr lIns="180000">
            <a:normAutofit/>
          </a:bodyPr>
          <a:lstStyle>
            <a:lvl1pPr algn="l"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Straight Connector 12"/>
          <p:cNvSpPr>
            <a:spLocks noChangeShapeType="1"/>
          </p:cNvSpPr>
          <p:nvPr userDrawn="1"/>
        </p:nvSpPr>
        <p:spPr bwMode="auto">
          <a:xfrm flipV="1">
            <a:off x="420415" y="1044600"/>
            <a:ext cx="11298619" cy="999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1050" b="1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4" name="Picture 1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7543" y="356839"/>
            <a:ext cx="1281489" cy="66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14252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A3AE-3DC6-489B-B536-FCEA9F6216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742237"/>
      </p:ext>
    </p:extLst>
  </p:cSld>
  <p:clrMapOvr>
    <a:masterClrMapping/>
  </p:clrMapOvr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598BD-F82B-4138-8BB6-83F67443F3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traight Connector 12"/>
          <p:cNvSpPr>
            <a:spLocks noChangeShapeType="1"/>
          </p:cNvSpPr>
          <p:nvPr userDrawn="1"/>
        </p:nvSpPr>
        <p:spPr bwMode="auto">
          <a:xfrm flipV="1">
            <a:off x="420415" y="1044600"/>
            <a:ext cx="11298619" cy="999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105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Picture 1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7543" y="356839"/>
            <a:ext cx="1281489" cy="66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55992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0D58-2847-4C12-87C0-B5F527EE84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07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951F2-8619-45CB-9C7B-45ECD7D8373F}" type="datetime1">
              <a:rPr lang="en-US" smtClean="0"/>
              <a:pPr/>
              <a:t>12/12/2017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52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A3AE-3DC6-489B-B536-FCEA9F6216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885651"/>
      </p:ext>
    </p:extLst>
  </p:cSld>
  <p:clrMapOvr>
    <a:masterClrMapping/>
  </p:clrMapOvr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A3AE-3DC6-489B-B536-FCEA9F6216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951464"/>
      </p:ext>
    </p:extLst>
  </p:cSld>
  <p:clrMapOvr>
    <a:masterClrMapping/>
  </p:clrMapOvr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EF52A-37ED-453D-9EB0-057A322534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traight Connector 5"/>
          <p:cNvSpPr>
            <a:spLocks noChangeShapeType="1"/>
          </p:cNvSpPr>
          <p:nvPr userDrawn="1"/>
        </p:nvSpPr>
        <p:spPr bwMode="auto">
          <a:xfrm flipV="1">
            <a:off x="420415" y="1044600"/>
            <a:ext cx="11298619" cy="999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1050" b="1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Picture 1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7543" y="356839"/>
            <a:ext cx="1281489" cy="66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10429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C9FD-07C9-4198-844A-72DF4FB8AE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9713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A3AE-3DC6-489B-B536-FCEA9F6216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639837"/>
      </p:ext>
    </p:extLst>
  </p:cSld>
  <p:clrMapOvr>
    <a:masterClrMapping/>
  </p:clrMapOvr>
  <p:hf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A3AE-3DC6-489B-B536-FCEA9F6216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212991"/>
      </p:ext>
    </p:extLst>
  </p:cSld>
  <p:clrMapOvr>
    <a:masterClrMapping/>
  </p:clrMapOvr>
  <p:hf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A3AE-3DC6-489B-B536-FCEA9F6216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783315"/>
      </p:ext>
    </p:extLst>
  </p:cSld>
  <p:clrMapOvr>
    <a:masterClrMapping/>
  </p:clrMapOvr>
  <p:hf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A3AE-3DC6-489B-B536-FCEA9F6216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546632"/>
      </p:ext>
    </p:extLst>
  </p:cSld>
  <p:clrMapOvr>
    <a:masterClrMapping/>
  </p:clrMapOvr>
  <p:hf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 and Picture Fade on Path">
    <p:bg>
      <p:bgPr>
        <a:gradFill>
          <a:gsLst>
            <a:gs pos="0">
              <a:srgbClr val="FFFFFF"/>
            </a:gs>
            <a:gs pos="28000">
              <a:srgbClr val="FEFEFE"/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512125"/>
            <a:ext cx="11541512" cy="28956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b="1" kern="0" dirty="0">
              <a:solidFill>
                <a:prstClr val="white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531476" y="1905676"/>
            <a:ext cx="7774427" cy="210849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900"/>
              </a:spcBef>
              <a:buNone/>
              <a:defRPr sz="32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" y="10886"/>
            <a:ext cx="2375337" cy="4645152"/>
          </a:xfr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FFFFFF">
                <a:alpha val="40000"/>
              </a:srgbClr>
            </a:glow>
            <a:reflection blurRad="6350" stA="50000" endA="300" endPos="55000" dir="5400000" sy="-100000" algn="bl" rotWithShape="0"/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2565118" y="10886"/>
            <a:ext cx="1853340" cy="684711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450"/>
              </a:spcBef>
            </a:pPr>
            <a:r>
              <a:rPr lang="en-US" sz="12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Edit the text with your own short phrases. </a:t>
            </a:r>
          </a:p>
          <a:p>
            <a:pPr defTabSz="685800">
              <a:spcBef>
                <a:spcPts val="450"/>
              </a:spcBef>
              <a:defRPr/>
            </a:pPr>
            <a:r>
              <a:rPr lang="en-US" sz="12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To change the sample image, select the picture and delete it. Now click the Pictures icon in the placeholder to insert your own image.</a:t>
            </a:r>
          </a:p>
          <a:p>
            <a:pPr>
              <a:spcBef>
                <a:spcPts val="450"/>
              </a:spcBef>
            </a:pPr>
            <a:r>
              <a:rPr lang="en-US" sz="12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The animation is already done for you; just copy and paste the slide into your existing presentation. </a:t>
            </a:r>
          </a:p>
          <a:p>
            <a:pPr>
              <a:spcBef>
                <a:spcPts val="450"/>
              </a:spcBef>
            </a:pPr>
            <a:endParaRPr lang="en-US" sz="1200" dirty="0" smtClean="0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531475" y="4656038"/>
            <a:ext cx="7774427" cy="1252926"/>
          </a:xfrm>
        </p:spPr>
        <p:txBody>
          <a:bodyPr rIns="180000" anchor="ctr">
            <a:normAutofit/>
          </a:bodyPr>
          <a:lstStyle>
            <a:lvl1pPr marL="0" indent="0" algn="r">
              <a:buNone/>
              <a:defRPr sz="240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9" name="Picture 1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3451" y="425573"/>
            <a:ext cx="1331912" cy="64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323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413" y="1292774"/>
            <a:ext cx="11298619" cy="4884191"/>
          </a:xfrm>
        </p:spPr>
        <p:txBody>
          <a:bodyPr lIns="180000" tIns="180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598BD-F82B-4138-8BB6-83F67443F3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20416" y="356839"/>
            <a:ext cx="10017126" cy="667454"/>
          </a:xfrm>
          <a:solidFill>
            <a:schemeClr val="accent5">
              <a:lumMod val="20000"/>
              <a:lumOff val="80000"/>
            </a:schemeClr>
          </a:solidFill>
        </p:spPr>
        <p:txBody>
          <a:bodyPr lIns="180000">
            <a:normAutofit/>
          </a:bodyPr>
          <a:lstStyle>
            <a:lvl1pPr algn="l"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traight Connector 12"/>
          <p:cNvSpPr>
            <a:spLocks noChangeShapeType="1"/>
          </p:cNvSpPr>
          <p:nvPr userDrawn="1"/>
        </p:nvSpPr>
        <p:spPr bwMode="auto">
          <a:xfrm flipV="1">
            <a:off x="420415" y="1044600"/>
            <a:ext cx="11298619" cy="999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105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2" name="Picture 1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7543" y="356839"/>
            <a:ext cx="1281489" cy="66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5672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670CD5-770C-4BE8-91C1-8F4EB1926DF6}" type="datetime1">
              <a:rPr lang="en-US" smtClean="0"/>
              <a:pPr/>
              <a:t>12/12/2017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3B0B0B-8AFB-465D-802F-777BD45616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51503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EF52A-37ED-453D-9EB0-057A322534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20416" y="356839"/>
            <a:ext cx="10017126" cy="667454"/>
          </a:xfrm>
          <a:solidFill>
            <a:schemeClr val="accent5">
              <a:lumMod val="20000"/>
              <a:lumOff val="80000"/>
            </a:schemeClr>
          </a:solidFill>
        </p:spPr>
        <p:txBody>
          <a:bodyPr lIns="180000">
            <a:normAutofit/>
          </a:bodyPr>
          <a:lstStyle>
            <a:lvl1pPr algn="l"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Straight Connector 12"/>
          <p:cNvSpPr>
            <a:spLocks noChangeShapeType="1"/>
          </p:cNvSpPr>
          <p:nvPr userDrawn="1"/>
        </p:nvSpPr>
        <p:spPr bwMode="auto">
          <a:xfrm flipV="1">
            <a:off x="420415" y="1044600"/>
            <a:ext cx="11298619" cy="999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1050" b="1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4" name="Picture 1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7543" y="356839"/>
            <a:ext cx="1281489" cy="66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5996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78D92D-16F9-4E66-A25A-3EA0673CE825}" type="datetime1">
              <a:rPr lang="en-US" smtClean="0"/>
              <a:pPr/>
              <a:t>12/12/2017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3B0B0B-8AFB-465D-802F-777BD45616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57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Picture Fade on Path">
    <p:bg>
      <p:bgPr>
        <a:gradFill>
          <a:gsLst>
            <a:gs pos="0">
              <a:srgbClr val="FFFFFF"/>
            </a:gs>
            <a:gs pos="28000">
              <a:srgbClr val="FEFEFE"/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512125"/>
            <a:ext cx="11541512" cy="28956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b="1" kern="0" dirty="0">
              <a:solidFill>
                <a:prstClr val="white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531476" y="1905676"/>
            <a:ext cx="7774427" cy="210849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900"/>
              </a:spcBef>
              <a:buNone/>
              <a:defRPr sz="32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" y="10886"/>
            <a:ext cx="2375337" cy="4645152"/>
          </a:xfr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FFFFFF">
                <a:alpha val="40000"/>
              </a:srgbClr>
            </a:glow>
            <a:reflection blurRad="6350" stA="50000" endA="300" endPos="55000" dir="5400000" sy="-100000" algn="bl" rotWithShape="0"/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2565118" y="10886"/>
            <a:ext cx="1853340" cy="684711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450"/>
              </a:spcBef>
            </a:pPr>
            <a:r>
              <a:rPr lang="en-US" sz="12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Edit the text with your own short phrases. </a:t>
            </a:r>
          </a:p>
          <a:p>
            <a:pPr defTabSz="685800">
              <a:spcBef>
                <a:spcPts val="450"/>
              </a:spcBef>
              <a:defRPr/>
            </a:pPr>
            <a:r>
              <a:rPr lang="en-US" sz="12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To change the sample image, select the picture and delete it. Now click the Pictures icon in the placeholder to insert your own image.</a:t>
            </a:r>
          </a:p>
          <a:p>
            <a:pPr>
              <a:spcBef>
                <a:spcPts val="450"/>
              </a:spcBef>
            </a:pPr>
            <a:r>
              <a:rPr lang="en-US" sz="12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The animation is already done for you; just copy and paste the slide into your existing presentation. </a:t>
            </a:r>
          </a:p>
          <a:p>
            <a:pPr>
              <a:spcBef>
                <a:spcPts val="450"/>
              </a:spcBef>
            </a:pPr>
            <a:endParaRPr lang="en-US" sz="1200" dirty="0" smtClean="0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531475" y="4656038"/>
            <a:ext cx="7774427" cy="1252926"/>
          </a:xfrm>
        </p:spPr>
        <p:txBody>
          <a:bodyPr rIns="180000" anchor="ctr">
            <a:normAutofit/>
          </a:bodyPr>
          <a:lstStyle>
            <a:lvl1pPr marL="0" indent="0" algn="r">
              <a:buNone/>
              <a:defRPr sz="240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9" name="Picture 1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3451" y="425573"/>
            <a:ext cx="1331912" cy="64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652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917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120000"/>
              </a:lnSpc>
              <a:spcBef>
                <a:spcPts val="450"/>
              </a:spcBef>
              <a:defRPr sz="9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2F3B4B4-8A82-4943-854E-91D103F928CC}" type="datetime1">
              <a:rPr lang="en-US" smtClean="0"/>
              <a:pPr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lnSpc>
                <a:spcPct val="120000"/>
              </a:lnSpc>
              <a:spcBef>
                <a:spcPts val="450"/>
              </a:spcBef>
              <a:defRPr sz="9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lnSpc>
                <a:spcPct val="120000"/>
              </a:lnSpc>
              <a:spcBef>
                <a:spcPts val="450"/>
              </a:spcBef>
              <a:defRPr sz="9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04EBABB-164C-4B21-A7DC-1011164A54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352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4" r:id="rId5"/>
    <p:sldLayoutId id="2147483655" r:id="rId6"/>
    <p:sldLayoutId id="2147483661" r:id="rId7"/>
    <p:sldLayoutId id="2147483662" r:id="rId8"/>
  </p:sldLayoutIdLst>
  <p:hf hdr="0" ftr="0" dt="0"/>
  <p:txStyles>
    <p:titleStyle>
      <a:lvl1pPr algn="l" defTabSz="685800" rtl="0" eaLnBrk="1" latinLnBrk="0" hangingPunct="1">
        <a:lnSpc>
          <a:spcPct val="120000"/>
        </a:lnSpc>
        <a:spcBef>
          <a:spcPts val="450"/>
        </a:spcBef>
        <a:buNone/>
        <a:defRPr sz="3000" b="1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450"/>
        </a:spcBef>
        <a:buFont typeface="Wingdings" panose="05000000000000000000" pitchFamily="2" charset="2"/>
        <a:buChar char="§"/>
        <a:defRPr sz="21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450"/>
        </a:spcBef>
        <a:buFont typeface="Tahoma" panose="020B0604030504040204" pitchFamily="34" charset="0"/>
        <a:buChar char="−"/>
        <a:defRPr sz="15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45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45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917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120000"/>
              </a:lnSpc>
              <a:spcBef>
                <a:spcPts val="450"/>
              </a:spcBef>
              <a:defRPr sz="9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E94A3AE-3DC6-489B-B536-FCEA9F6216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lnSpc>
                <a:spcPct val="120000"/>
              </a:lnSpc>
              <a:spcBef>
                <a:spcPts val="450"/>
              </a:spcBef>
              <a:defRPr sz="9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3543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lnSpc>
                <a:spcPct val="120000"/>
              </a:lnSpc>
              <a:spcBef>
                <a:spcPts val="450"/>
              </a:spcBef>
              <a:defRPr sz="9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04EBABB-164C-4B21-A7DC-1011164A5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172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</p:sldLayoutIdLst>
  <p:hf hdr="0" ftr="0" dt="0"/>
  <p:txStyles>
    <p:titleStyle>
      <a:lvl1pPr algn="l" defTabSz="685800" rtl="0" eaLnBrk="1" latinLnBrk="0" hangingPunct="1">
        <a:lnSpc>
          <a:spcPct val="120000"/>
        </a:lnSpc>
        <a:spcBef>
          <a:spcPts val="450"/>
        </a:spcBef>
        <a:buNone/>
        <a:defRPr sz="3000" b="1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450"/>
        </a:spcBef>
        <a:buFont typeface="Wingdings" panose="05000000000000000000" pitchFamily="2" charset="2"/>
        <a:buChar char="§"/>
        <a:defRPr sz="21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450"/>
        </a:spcBef>
        <a:buFont typeface="Tahoma" panose="020B0604030504040204" pitchFamily="34" charset="0"/>
        <a:buChar char="−"/>
        <a:defRPr sz="15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45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45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3B4B4-8A82-4943-854E-91D103F928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EBABB-164C-4B21-A7DC-1011164A5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281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3B4B4-8A82-4943-854E-91D103F928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EBABB-164C-4B21-A7DC-1011164A5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379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3B4B4-8A82-4943-854E-91D103F928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EBABB-164C-4B21-A7DC-1011164A5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29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3B4B4-8A82-4943-854E-91D103F928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EBABB-164C-4B21-A7DC-1011164A5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552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/>
              <a:t>การบริหารจัดการงบควบคุมป้องกันความรุนแรง</a:t>
            </a:r>
            <a:br>
              <a:rPr lang="th-TH" dirty="0"/>
            </a:br>
            <a:r>
              <a:rPr lang="th-TH" dirty="0"/>
              <a:t>ของโรคเบาหวานและความดันโลหิตสูง</a:t>
            </a:r>
            <a:br>
              <a:rPr lang="th-TH" dirty="0"/>
            </a:br>
            <a:r>
              <a:rPr lang="th-TH" dirty="0"/>
              <a:t>ปีงบประมาณ 2561</a:t>
            </a:r>
            <a:br>
              <a:rPr lang="th-TH" dirty="0"/>
            </a:br>
            <a:endParaRPr lang="th-T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/>
          <a:p>
            <a:pPr algn="ctr"/>
            <a:endParaRPr lang="th-TH" dirty="0" smtClean="0">
              <a:solidFill>
                <a:srgbClr val="FFFF00"/>
              </a:solidFill>
            </a:endParaRP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8" r="37218"/>
          <a:stretch>
            <a:fillRect/>
          </a:stretch>
        </p:blipFill>
        <p:spPr>
          <a:xfrm>
            <a:off x="0" y="11113"/>
            <a:ext cx="2374900" cy="4645025"/>
          </a:xfrm>
        </p:spPr>
      </p:pic>
    </p:spTree>
    <p:extLst>
      <p:ext uri="{BB962C8B-B14F-4D97-AF65-F5344CB8AC3E}">
        <p14:creationId xmlns:p14="http://schemas.microsoft.com/office/powerpoint/2010/main" val="164792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4557" y="365125"/>
            <a:ext cx="10005815" cy="681797"/>
          </a:xfrm>
        </p:spPr>
        <p:txBody>
          <a:bodyPr>
            <a:normAutofit/>
          </a:bodyPr>
          <a:lstStyle/>
          <a:p>
            <a:r>
              <a:rPr lang="th-TH" sz="3200" b="1" dirty="0" smtClean="0"/>
              <a:t>กรอบระยะเวลาดำเนินการ</a:t>
            </a:r>
            <a:endParaRPr lang="th-TH" sz="32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0416" y="1420863"/>
            <a:ext cx="1136548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th-TH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จัดสรรแบบ 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Global budget </a:t>
            </a:r>
            <a:r>
              <a:rPr lang="th-TH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เหมือนปี 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 </a:t>
            </a:r>
            <a:r>
              <a:rPr lang="th-TH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โดย </a:t>
            </a:r>
          </a:p>
          <a:p>
            <a:pPr marL="457200" lvl="0" indent="-457200">
              <a:buAutoNum type="arabicPeriod"/>
              <a:defRPr/>
            </a:pPr>
            <a:r>
              <a:rPr lang="th-TH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ส่วนกลางใช้ตัวชี้วัดและใช้ข้อมูลจากแหล่งข้อมูลที่ได้ตกลงกันไว้ จัดสรรตามเกณฑ์ที่กำหนด </a:t>
            </a:r>
            <a:r>
              <a:rPr lang="th-TH" sz="28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ภายในกันยายน </a:t>
            </a:r>
            <a:r>
              <a:rPr lang="en-US" sz="28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2560</a:t>
            </a:r>
            <a:endParaRPr lang="th-TH" sz="2800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>
              <a:buAutoNum type="arabicPeriod"/>
              <a:defRPr/>
            </a:pPr>
            <a:r>
              <a:rPr lang="th-TH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สปสช</a:t>
            </a:r>
            <a:r>
              <a:rPr lang="th-TH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.เขต ทบทวนความถูกต้องของข้อมูลและความถูกต้องของการจัดสรร และแจ้งกลับมายังส่วนกลาง เพื่อส่วนกลางแจ้งให้ </a:t>
            </a:r>
            <a:r>
              <a:rPr lang="th-TH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สบก</a:t>
            </a:r>
            <a:r>
              <a:rPr lang="th-TH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.กำหนดรหัสงบประมาณของแต่ละ </a:t>
            </a:r>
            <a:r>
              <a:rPr lang="th-TH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สปสช</a:t>
            </a:r>
            <a:r>
              <a:rPr lang="th-TH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.เขต </a:t>
            </a:r>
            <a:r>
              <a:rPr lang="th-TH" sz="28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ภายในตุลาคม </a:t>
            </a:r>
            <a:r>
              <a:rPr lang="en-US" sz="28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2560</a:t>
            </a:r>
            <a:endParaRPr lang="th-TH" sz="2800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>
              <a:buAutoNum type="arabicPeriod"/>
              <a:defRPr/>
            </a:pPr>
            <a:r>
              <a:rPr lang="th-TH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สปสช</a:t>
            </a:r>
            <a:r>
              <a:rPr lang="th-TH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.เขต นำเข้าสู่กระบวนการบริหารจัดการระดับเขตและเห็นชอบโดย </a:t>
            </a:r>
            <a:r>
              <a:rPr lang="th-TH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อปสข</a:t>
            </a:r>
            <a:r>
              <a:rPr lang="th-TH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457200" lvl="0" indent="-457200">
              <a:buAutoNum type="arabicPeriod"/>
              <a:defRPr/>
            </a:pPr>
            <a:r>
              <a:rPr lang="th-TH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โอนงบไปหน่วยบริการให้แล้วเสร็จภายใน</a:t>
            </a:r>
            <a:r>
              <a:rPr lang="th-TH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ไตรมาส</a:t>
            </a:r>
            <a:r>
              <a:rPr lang="th-TH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1/2561</a:t>
            </a:r>
            <a:r>
              <a:rPr lang="th-TH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และสำเนาผลการจัดสรรส่งแจ้งส่วนกลาง </a:t>
            </a:r>
            <a:r>
              <a:rPr lang="th-TH" sz="28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ภายในมกราคม </a:t>
            </a:r>
            <a:r>
              <a:rPr lang="en-US" sz="28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2561</a:t>
            </a:r>
            <a:endParaRPr lang="en-US" sz="28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93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th-TH" sz="4000" dirty="0" smtClean="0">
                <a:solidFill>
                  <a:schemeClr val="accent6">
                    <a:lumMod val="50000"/>
                  </a:schemeClr>
                </a:solidFill>
              </a:rPr>
              <a:t>ผลการดำเนินงาน </a:t>
            </a:r>
            <a:br>
              <a:rPr lang="th-TH" sz="4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th-TH" sz="4000" dirty="0" smtClean="0">
                <a:solidFill>
                  <a:schemeClr val="accent6">
                    <a:lumMod val="50000"/>
                  </a:schemeClr>
                </a:solidFill>
              </a:rPr>
              <a:t>ปี 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  <a:t>2560</a:t>
            </a:r>
            <a:endParaRPr lang="th-TH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016" y="3502565"/>
            <a:ext cx="2917435" cy="243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48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7415673"/>
              </p:ext>
            </p:extLst>
          </p:nvPr>
        </p:nvGraphicFramePr>
        <p:xfrm>
          <a:off x="321972" y="283335"/>
          <a:ext cx="11475076" cy="6073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Oval 1"/>
          <p:cNvSpPr/>
          <p:nvPr/>
        </p:nvSpPr>
        <p:spPr>
          <a:xfrm>
            <a:off x="9738360" y="5989320"/>
            <a:ext cx="1310640" cy="367030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8241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3211352"/>
              </p:ext>
            </p:extLst>
          </p:nvPr>
        </p:nvGraphicFramePr>
        <p:xfrm>
          <a:off x="115910" y="141668"/>
          <a:ext cx="11706896" cy="6387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848436" y="3760633"/>
            <a:ext cx="10655027" cy="1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1602835" y="3400022"/>
            <a:ext cx="528425" cy="360609"/>
          </a:xfrm>
          <a:prstGeom prst="rect">
            <a:avLst/>
          </a:prstGeom>
          <a:solidFill>
            <a:srgbClr val="00B05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5.21</a:t>
            </a:r>
            <a:endParaRPr lang="th-TH" sz="1400" b="1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48436" y="3035731"/>
            <a:ext cx="10655027" cy="36743"/>
          </a:xfrm>
          <a:prstGeom prst="line">
            <a:avLst/>
          </a:prstGeom>
          <a:ln w="19050">
            <a:solidFill>
              <a:srgbClr val="0000FF"/>
            </a:solidFill>
            <a:head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1518703" y="2702485"/>
            <a:ext cx="559927" cy="349808"/>
          </a:xfrm>
          <a:prstGeom prst="rect">
            <a:avLst/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</a:rPr>
              <a:t>9.23</a:t>
            </a:r>
            <a:endParaRPr lang="th-TH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46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2937452"/>
              </p:ext>
            </p:extLst>
          </p:nvPr>
        </p:nvGraphicFramePr>
        <p:xfrm>
          <a:off x="350520" y="411480"/>
          <a:ext cx="11490960" cy="5944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823158" y="1299411"/>
            <a:ext cx="2823410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Total= 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6,609,823</a:t>
            </a:r>
            <a:r>
              <a:rPr lang="en-US" sz="2000" b="1" dirty="0" smtClean="0"/>
              <a:t> </a:t>
            </a:r>
            <a:r>
              <a:rPr lang="th-TH" sz="2000" b="1" dirty="0" smtClean="0"/>
              <a:t>คน</a:t>
            </a:r>
            <a:endParaRPr lang="th-TH" sz="2000" b="1" dirty="0"/>
          </a:p>
        </p:txBody>
      </p:sp>
    </p:spTree>
    <p:extLst>
      <p:ext uri="{BB962C8B-B14F-4D97-AF65-F5344CB8AC3E}">
        <p14:creationId xmlns:p14="http://schemas.microsoft.com/office/powerpoint/2010/main" val="295469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125" y="197700"/>
            <a:ext cx="9994005" cy="793974"/>
          </a:xfrm>
          <a:solidFill>
            <a:schemeClr val="bg1"/>
          </a:solidFill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  <a:r>
              <a:rPr lang="th-TH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อัตรา</a:t>
            </a:r>
            <a: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การรับไว้รักษาในโรงพยาบาล (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Admission rate) </a:t>
            </a:r>
            <a: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ด้วยโรคเบาหวานที่มีภาวะแทรกซ้อนระยะสั้น อายุ 15 ปีขึ้นไป สิทธิ 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UC </a:t>
            </a:r>
            <a: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ต่อผู้ป่วยเบาหวานของโรงพยาบาลที่รับลงทะเบียนสิทธิ (</a:t>
            </a:r>
            <a:r>
              <a:rPr lang="en-US" sz="1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hmain_op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: [1000] </a:t>
            </a:r>
            <a:endParaRPr lang="th-TH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2697692"/>
              </p:ext>
            </p:extLst>
          </p:nvPr>
        </p:nvGraphicFramePr>
        <p:xfrm>
          <a:off x="538765" y="1278564"/>
          <a:ext cx="10614339" cy="4233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11037194" y="1616297"/>
            <a:ext cx="886496" cy="2962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16.1 %</a:t>
            </a:r>
            <a:endParaRPr lang="th-TH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32631" y="6396335"/>
            <a:ext cx="3747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แหล่งข้อมูล </a:t>
            </a:r>
            <a:r>
              <a:rPr lang="th-TH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IP e-claim/OP </a:t>
            </a:r>
            <a:r>
              <a:rPr lang="en-US" sz="1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indiv</a:t>
            </a:r>
            <a:r>
              <a:rPr lang="en-US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OP&amp;IP </a:t>
            </a:r>
            <a:r>
              <a:rPr lang="en-US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e-claim</a:t>
            </a:r>
          </a:p>
          <a:p>
            <a:r>
              <a:rPr lang="th-TH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ช่วงเวลาของข้อมูล : ไตรมาส 3-4 ปี 59 ถึง ไตรมาส 1-2 ปี </a:t>
            </a:r>
            <a:r>
              <a:rPr lang="th-TH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</a:t>
            </a:r>
            <a:endParaRPr lang="th-TH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94704" y="2009103"/>
            <a:ext cx="9942490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27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359" y="107548"/>
            <a:ext cx="9840104" cy="871247"/>
          </a:xfr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th-TH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อัตรา</a:t>
            </a:r>
            <a: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การรับไว้รักษาในโรงพยาบาล (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Admission rate) </a:t>
            </a:r>
            <a: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ด้วยโรคเบาหวานที่มีภาวะแทรกซ้อนทางไต อายุ 15 ปีขึ้นไป สิทธิ 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UC </a:t>
            </a:r>
            <a: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ต่อผู้ป่วยเบาหวานของโรงพยาบาลที่รับลงทะเบียนสิทธิ (</a:t>
            </a:r>
            <a:r>
              <a:rPr lang="en-US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hmain_op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: [1000] </a:t>
            </a:r>
            <a:endParaRPr lang="th-TH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5396348"/>
              </p:ext>
            </p:extLst>
          </p:nvPr>
        </p:nvGraphicFramePr>
        <p:xfrm>
          <a:off x="566669" y="1146220"/>
          <a:ext cx="10740982" cy="4654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/>
          <p:cNvCxnSpPr/>
          <p:nvPr/>
        </p:nvCxnSpPr>
        <p:spPr>
          <a:xfrm flipV="1">
            <a:off x="1114425" y="2650645"/>
            <a:ext cx="10079462" cy="3540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1052219" y="2263201"/>
            <a:ext cx="907960" cy="2796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2.5 %</a:t>
            </a:r>
            <a:endParaRPr lang="th-TH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32631" y="6396335"/>
            <a:ext cx="3747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แหล่งข้อมูล </a:t>
            </a:r>
            <a:r>
              <a:rPr lang="th-TH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IP e-claim/OP </a:t>
            </a:r>
            <a:r>
              <a:rPr lang="en-US" sz="1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indiv</a:t>
            </a:r>
            <a:r>
              <a:rPr lang="en-US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OP&amp;IP </a:t>
            </a:r>
            <a:r>
              <a:rPr lang="en-US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e-claim</a:t>
            </a:r>
          </a:p>
          <a:p>
            <a:r>
              <a:rPr lang="th-TH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ช่วงเวลาของข้อมูล : ไตรมาส 3-4 ปี 59 ถึง ไตรมาส 1-2 ปี </a:t>
            </a:r>
            <a:r>
              <a:rPr lang="th-TH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</a:t>
            </a:r>
            <a:endParaRPr lang="th-TH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60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" y="176656"/>
            <a:ext cx="10149411" cy="789259"/>
          </a:xfrm>
          <a:solidFill>
            <a:schemeClr val="bg1"/>
          </a:solidFill>
          <a:ln>
            <a:solidFill>
              <a:srgbClr val="0000FF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th-TH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อัตรา</a:t>
            </a:r>
            <a: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การรับไว้รักษาในโรงพยาบาล (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Admission rate) </a:t>
            </a:r>
            <a: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ของผู้ป่วยตัดขาจากภาวะแทรกซ้อน</a:t>
            </a:r>
            <a:r>
              <a:rPr lang="th-TH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ของโรคเบาหวาน  </a:t>
            </a:r>
            <a: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อายุ 15 ปีขึ้นไป สิทธิ 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UC </a:t>
            </a:r>
            <a: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ต่อผู้ป่วยเบาหวานของโรงพยาบาลที่รับลงทะเบียนสิทธิ (</a:t>
            </a:r>
            <a:r>
              <a:rPr lang="en-US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hmain_op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: [1000] </a:t>
            </a:r>
            <a:endParaRPr lang="th-TH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0163430"/>
              </p:ext>
            </p:extLst>
          </p:nvPr>
        </p:nvGraphicFramePr>
        <p:xfrm>
          <a:off x="708338" y="1339403"/>
          <a:ext cx="10434035" cy="4347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/>
          <p:cNvCxnSpPr/>
          <p:nvPr/>
        </p:nvCxnSpPr>
        <p:spPr>
          <a:xfrm flipV="1">
            <a:off x="1133343" y="3179264"/>
            <a:ext cx="10792494" cy="1288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1155252" y="2411142"/>
            <a:ext cx="783464" cy="2189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0.7 %</a:t>
            </a:r>
            <a:endParaRPr lang="th-TH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32631" y="6396335"/>
            <a:ext cx="3747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แหล่งข้อมูล </a:t>
            </a:r>
            <a:r>
              <a:rPr lang="th-TH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IP e-claim/OP </a:t>
            </a:r>
            <a:r>
              <a:rPr lang="en-US" sz="1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indiv</a:t>
            </a:r>
            <a:r>
              <a:rPr lang="en-US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OP&amp;IP </a:t>
            </a:r>
            <a:r>
              <a:rPr lang="en-US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e-claim</a:t>
            </a:r>
          </a:p>
          <a:p>
            <a:r>
              <a:rPr lang="th-TH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ช่วงเวลาของข้อมูล : ไตรมาส 3-4 ปี 59 ถึง ไตรมาส 1-2 ปี </a:t>
            </a:r>
            <a:r>
              <a:rPr lang="th-TH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</a:t>
            </a:r>
            <a:endParaRPr lang="th-TH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76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742" y="48166"/>
            <a:ext cx="11490960" cy="1047258"/>
          </a:xfr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th-TH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อัตรา</a:t>
            </a:r>
            <a: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การรับไว้รักษาในโรงพยาบาล (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Admission rate) </a:t>
            </a:r>
            <a: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ด้วย</a:t>
            </a:r>
            <a:r>
              <a:rPr lang="th-TH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โรค </a:t>
            </a:r>
            <a:r>
              <a:rPr lang="en-US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 </a:t>
            </a:r>
            <a:r>
              <a:rPr lang="th-TH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หรือ</a:t>
            </a:r>
            <a: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ที่มีภาวะแทรกซ้อน</a:t>
            </a:r>
            <a:r>
              <a:rPr lang="th-TH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 </a:t>
            </a:r>
            <a:r>
              <a:rPr lang="en-US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 </a:t>
            </a:r>
            <a:r>
              <a:rPr lang="th-TH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อายุ </a:t>
            </a:r>
            <a: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ปีขึ้นไป สิทธิ 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UC </a:t>
            </a:r>
            <a: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ต่อผู้ป่วยความดันโลหิตสูงของโรงพยาบาลที่รับลงทะเบียนสิทธิ (</a:t>
            </a:r>
            <a:r>
              <a:rPr lang="en-US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hmain_op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: [1000]</a:t>
            </a:r>
            <a:endParaRPr lang="th-TH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7468753"/>
              </p:ext>
            </p:extLst>
          </p:nvPr>
        </p:nvGraphicFramePr>
        <p:xfrm>
          <a:off x="297286" y="1297591"/>
          <a:ext cx="11100517" cy="4460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874354" y="2259037"/>
            <a:ext cx="10715224" cy="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1149886" y="1804878"/>
            <a:ext cx="907960" cy="2796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11.7 %</a:t>
            </a:r>
            <a:endParaRPr lang="th-TH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32631" y="6396335"/>
            <a:ext cx="3747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แหล่งข้อมูล </a:t>
            </a:r>
            <a:r>
              <a:rPr lang="th-TH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IP e-claim/OP </a:t>
            </a:r>
            <a:r>
              <a:rPr lang="en-US" sz="1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indiv</a:t>
            </a:r>
            <a:r>
              <a:rPr lang="en-US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OP&amp;IP </a:t>
            </a:r>
            <a:r>
              <a:rPr lang="en-US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e-claim</a:t>
            </a:r>
          </a:p>
          <a:p>
            <a:r>
              <a:rPr lang="th-TH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ช่วงเวลาของข้อมูล : ไตรมาส 3-4 ปี 59 ถึง ไตรมาส 1-2 ปี </a:t>
            </a:r>
            <a:r>
              <a:rPr lang="th-TH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</a:t>
            </a:r>
            <a:endParaRPr lang="th-TH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95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329181"/>
              </p:ext>
            </p:extLst>
          </p:nvPr>
        </p:nvGraphicFramePr>
        <p:xfrm>
          <a:off x="410620" y="1155423"/>
          <a:ext cx="11077335" cy="4488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6" name="Straight Connector 15"/>
          <p:cNvCxnSpPr/>
          <p:nvPr/>
        </p:nvCxnSpPr>
        <p:spPr>
          <a:xfrm flipV="1">
            <a:off x="1017432" y="2616631"/>
            <a:ext cx="10496282" cy="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1249698" y="2062456"/>
            <a:ext cx="907960" cy="2796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8.66 %</a:t>
            </a:r>
            <a:endParaRPr lang="th-TH" b="1" dirty="0">
              <a:solidFill>
                <a:prstClr val="black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10620" y="305744"/>
            <a:ext cx="9905357" cy="673050"/>
          </a:xfr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อัตราผู้ป่วย 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 </a:t>
            </a:r>
            <a: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ที่ได้รับรักษาด้วย </a:t>
            </a:r>
            <a:r>
              <a:rPr lang="en-US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Laser </a:t>
            </a:r>
            <a:r>
              <a:rPr lang="th-TH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อายุ </a:t>
            </a:r>
            <a:r>
              <a:rPr lang="en-US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</a:t>
            </a:r>
            <a:r>
              <a:rPr lang="th-TH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ปีขึ้นไป สิทธิ์ </a:t>
            </a:r>
            <a:r>
              <a:rPr lang="en-US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UC 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th-TH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32631" y="6396335"/>
            <a:ext cx="3747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แหล่งข้อมูล </a:t>
            </a:r>
            <a:r>
              <a:rPr lang="th-TH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IP e-claim/OP </a:t>
            </a:r>
            <a:r>
              <a:rPr lang="en-US" sz="1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indiv</a:t>
            </a:r>
            <a:r>
              <a:rPr lang="en-US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OP&amp;IP </a:t>
            </a:r>
            <a:r>
              <a:rPr lang="en-US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e-claim</a:t>
            </a:r>
          </a:p>
          <a:p>
            <a:r>
              <a:rPr lang="th-TH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ช่วงเวลาของข้อมูล : ไตรมาส 3-4 ปี 59 ถึง ไตรมาส 1-2 ปี </a:t>
            </a:r>
            <a:r>
              <a:rPr lang="th-TH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</a:t>
            </a:r>
            <a:endParaRPr lang="th-TH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36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idx="1"/>
          </p:nvPr>
        </p:nvSpPr>
        <p:spPr>
          <a:xfrm>
            <a:off x="618186" y="1532586"/>
            <a:ext cx="10959921" cy="49226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b="1" dirty="0" smtClean="0"/>
              <a:t>วัตถุประสงค์</a:t>
            </a:r>
          </a:p>
          <a:p>
            <a:pPr marL="0" indent="0">
              <a:buNone/>
            </a:pPr>
            <a:r>
              <a:rPr lang="th-TH" sz="2400" dirty="0" smtClean="0"/>
              <a:t>1.เพิ่ม</a:t>
            </a:r>
            <a:r>
              <a:rPr lang="th-TH" sz="2400" dirty="0"/>
              <a:t>การเข้าถึงบริการตรวจคัดกรองภาวะแทรกซ้อนของโรคเบาหวาน/ความดันโลหิตสูง</a:t>
            </a:r>
          </a:p>
          <a:p>
            <a:pPr marL="0" indent="0">
              <a:buNone/>
            </a:pPr>
            <a:r>
              <a:rPr lang="th-TH" sz="2400" dirty="0" smtClean="0"/>
              <a:t>2.ผู้ป่วย</a:t>
            </a:r>
            <a:r>
              <a:rPr lang="th-TH" sz="2400" dirty="0"/>
              <a:t>โรคเบาหวานและความดันโลหิตสูงได้รับการดูแลรักษาตามมาตรฐานเพื่อลดหรือชะลอภาวะแทรกซ้อน</a:t>
            </a:r>
          </a:p>
          <a:p>
            <a:pPr marL="0" indent="0">
              <a:buNone/>
            </a:pPr>
            <a:r>
              <a:rPr lang="th-TH" sz="2400" dirty="0" smtClean="0"/>
              <a:t>3.ส่งเสริม</a:t>
            </a:r>
            <a:r>
              <a:rPr lang="th-TH" sz="2400" dirty="0"/>
              <a:t>สนับสนุนการจัดบริการโรคเบาหวานและความดันโลหิตสูง โดยใช้</a:t>
            </a:r>
            <a:r>
              <a:rPr lang="th-TH" sz="2400" dirty="0" smtClean="0"/>
              <a:t>รูปแบบ </a:t>
            </a:r>
            <a:r>
              <a:rPr lang="en-US" sz="2400" dirty="0"/>
              <a:t>Chronic Care Model (CCM) </a:t>
            </a:r>
            <a:r>
              <a:rPr lang="th-TH" sz="2400" dirty="0"/>
              <a:t>การบริหารจัดการโดยใช้กลไก </a:t>
            </a:r>
            <a:r>
              <a:rPr lang="en-US" sz="2400" dirty="0"/>
              <a:t>District health board (DHB) </a:t>
            </a:r>
            <a:r>
              <a:rPr lang="th-TH" sz="2400" dirty="0"/>
              <a:t>และ </a:t>
            </a:r>
            <a:r>
              <a:rPr lang="en-US" sz="2400" dirty="0"/>
              <a:t>Primary care cluster (PCC) </a:t>
            </a:r>
            <a:r>
              <a:rPr lang="th-TH" sz="2400" dirty="0"/>
              <a:t>รวมทั้งการสร้างการมีส่วนร่วมของกองทุนหลักประกันสุขภาพระดับท้องถิ่นหรือ</a:t>
            </a:r>
            <a:r>
              <a:rPr lang="th-TH" sz="2400" dirty="0" smtClean="0"/>
              <a:t>พื้นที่</a:t>
            </a:r>
            <a:endParaRPr lang="th-TH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บริการ</a:t>
            </a:r>
            <a:r>
              <a:rPr lang="th-TH" sz="2000" dirty="0"/>
              <a:t> 2</a:t>
            </a:r>
            <a:r>
              <a:rPr lang="en-US" sz="2000" dirty="0" err="1"/>
              <a:t>nd</a:t>
            </a:r>
            <a:r>
              <a:rPr lang="en-US" sz="2000" dirty="0"/>
              <a:t> prevention </a:t>
            </a:r>
            <a:r>
              <a:rPr lang="th-TH" sz="2000" dirty="0"/>
              <a:t>สำหรับผู้ป่วยเบาหวานและผู้ป่วยความดันโลหิตสูง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788" y="4975227"/>
            <a:ext cx="3305175" cy="1381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9434" y="4975227"/>
            <a:ext cx="1647825" cy="148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89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0560584"/>
              </p:ext>
            </p:extLst>
          </p:nvPr>
        </p:nvGraphicFramePr>
        <p:xfrm>
          <a:off x="386366" y="1133341"/>
          <a:ext cx="10895527" cy="5010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/>
          <p:cNvCxnSpPr/>
          <p:nvPr/>
        </p:nvCxnSpPr>
        <p:spPr>
          <a:xfrm flipV="1">
            <a:off x="604297" y="2641423"/>
            <a:ext cx="10496282" cy="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1037194" y="1845974"/>
            <a:ext cx="927280" cy="333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17.60 %</a:t>
            </a:r>
            <a:endParaRPr lang="th-TH" b="1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065" y="6534274"/>
            <a:ext cx="8016935" cy="42675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10620" y="305744"/>
            <a:ext cx="9905357" cy="673050"/>
          </a:xfr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</a:t>
            </a:r>
            <a:r>
              <a:rPr lang="th-TH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ร้อยละผู้ป่วยที่ควบคุมระดับน้ำตาลได้ดี</a:t>
            </a:r>
            <a:endParaRPr lang="th-TH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25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4098618"/>
              </p:ext>
            </p:extLst>
          </p:nvPr>
        </p:nvGraphicFramePr>
        <p:xfrm>
          <a:off x="334851" y="1081826"/>
          <a:ext cx="10976730" cy="4976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Straight Connector 6"/>
          <p:cNvCxnSpPr/>
          <p:nvPr/>
        </p:nvCxnSpPr>
        <p:spPr>
          <a:xfrm flipV="1">
            <a:off x="936722" y="3244151"/>
            <a:ext cx="10496282" cy="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1059518" y="2220103"/>
            <a:ext cx="943594" cy="333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14.14 %</a:t>
            </a:r>
            <a:endParaRPr lang="th-TH" b="1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9114" y="6516710"/>
            <a:ext cx="8293998" cy="34129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10620" y="305744"/>
            <a:ext cx="9905357" cy="673050"/>
          </a:xfr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>
              <a:defRPr sz="1320" b="1" i="0" u="none" strike="noStrike" kern="1200" spc="0" baseline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th-TH" sz="2000" dirty="0"/>
              <a:t>ร้อยละผู้ป่วยความดันโลหิตสูงที่ควบคุมความดันโลหิตได้ดี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1262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4294967295"/>
          </p:nvPr>
        </p:nvSpPr>
        <p:spPr>
          <a:xfrm>
            <a:off x="7581900" y="5772151"/>
            <a:ext cx="1600200" cy="1762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912118E-9EC9-4BEE-A9A9-52FC9F3D6D1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0445" y="1221107"/>
            <a:ext cx="5601555" cy="3067557"/>
          </a:xfrm>
          <a:prstGeom prst="rect">
            <a:avLst/>
          </a:prstGeom>
        </p:spPr>
      </p:pic>
      <p:pic>
        <p:nvPicPr>
          <p:cNvPr id="5" name="Picture 4" descr="หลอมรวมเครือข่าย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381" y="3126245"/>
            <a:ext cx="5988902" cy="351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88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2580" y="356839"/>
            <a:ext cx="9754962" cy="667454"/>
          </a:xfrm>
        </p:spPr>
        <p:txBody>
          <a:bodyPr/>
          <a:lstStyle/>
          <a:p>
            <a:r>
              <a:rPr lang="th-TH" dirty="0"/>
              <a:t>กรอบการบริหารจัดการโรคเบาหวานและความดันโลหิตสูง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80" y="1133342"/>
            <a:ext cx="10560676" cy="558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116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99347" y="388145"/>
            <a:ext cx="9881025" cy="608011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th-TH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กฎหมาย/ ระเบียบ</a:t>
            </a:r>
            <a:r>
              <a:rPr lang="en-US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มติที่เกี่ยวข้อง</a:t>
            </a:r>
            <a:endParaRPr lang="th-TH" sz="28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378" y="1142629"/>
            <a:ext cx="7933386" cy="23475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282" y="3245476"/>
            <a:ext cx="9028090" cy="361252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627013" y="3490175"/>
            <a:ext cx="122413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Page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35</a:t>
            </a:r>
            <a:endParaRPr lang="th-T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37417" y="3374783"/>
            <a:ext cx="5431308" cy="6938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7295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11" y="334851"/>
            <a:ext cx="9989691" cy="23310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711" y="2569051"/>
            <a:ext cx="9770751" cy="403809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3618" y="3231763"/>
            <a:ext cx="10209784" cy="23319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539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2800" dirty="0" smtClean="0"/>
              <a:t>งบประมาณและหลักเกณฑ์การจัดสรรงบ </a:t>
            </a:r>
            <a:r>
              <a:rPr lang="th-TH" sz="2800" dirty="0"/>
              <a:t>ปี </a:t>
            </a:r>
            <a:r>
              <a:rPr lang="th-TH" sz="2800" dirty="0" smtClean="0"/>
              <a:t>256</a:t>
            </a:r>
            <a:r>
              <a:rPr lang="en-US" sz="2800" dirty="0" smtClean="0"/>
              <a:t>1</a:t>
            </a:r>
            <a:endParaRPr lang="th-TH" sz="2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358216" y="1482911"/>
            <a:ext cx="4021381" cy="690442"/>
          </a:xfrm>
          <a:prstGeom prst="rect">
            <a:avLst/>
          </a:prstGeom>
          <a:solidFill>
            <a:schemeClr val="accent5"/>
          </a:solidFill>
        </p:spPr>
        <p:txBody>
          <a:bodyPr vert="horz" lIns="18000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120000"/>
              </a:lnSpc>
              <a:spcBef>
                <a:spcPts val="450"/>
              </a:spcBef>
              <a:buNone/>
              <a:defRPr sz="24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th-TH" altLang="th-TH" dirty="0" smtClean="0"/>
              <a:t>งบกองทุน </a:t>
            </a:r>
            <a:r>
              <a:rPr lang="en-US" altLang="th-TH" dirty="0" smtClean="0"/>
              <a:t>1,019.203 </a:t>
            </a:r>
            <a:r>
              <a:rPr lang="th-TH" altLang="th-TH" dirty="0" smtClean="0"/>
              <a:t>ลบ.</a:t>
            </a:r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lnSpc>
                <a:spcPct val="120000"/>
              </a:lnSpc>
              <a:spcBef>
                <a:spcPts val="450"/>
              </a:spcBef>
              <a:defRPr sz="9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8478436-6ED4-4974-BB49-31BD48F73B5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611541" y="4444830"/>
            <a:ext cx="3366052" cy="1150200"/>
          </a:xfrm>
          <a:prstGeom prst="rect">
            <a:avLst/>
          </a:prstGeom>
          <a:ln w="28575">
            <a:solidFill>
              <a:srgbClr val="C00000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t"/>
          <a:lstStyle/>
          <a:p>
            <a:pPr algn="ctr">
              <a:defRPr/>
            </a:pPr>
            <a:r>
              <a:rPr lang="th-TH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ไม่น้อยกว่า 60 </a:t>
            </a:r>
            <a:r>
              <a:rPr lang="en-US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</a:t>
            </a:r>
            <a:r>
              <a:rPr lang="th-TH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จัดสรรตามคุณภาพผลงานบริการ โดยความเห็นชอบจาก </a:t>
            </a:r>
            <a:r>
              <a:rPr lang="th-TH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อปสข</a:t>
            </a:r>
            <a:r>
              <a:rPr lang="th-TH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.และเขตสามารถเพิ่ม </a:t>
            </a:r>
            <a:r>
              <a:rPr lang="en-US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KPI </a:t>
            </a:r>
            <a:r>
              <a:rPr lang="th-TH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คุณภาพได้</a:t>
            </a:r>
            <a:endParaRPr lang="th-TH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70234" y="4444830"/>
            <a:ext cx="3562799" cy="1150200"/>
          </a:xfrm>
          <a:prstGeom prst="rect">
            <a:avLst/>
          </a:prstGeom>
          <a:ln w="28575">
            <a:solidFill>
              <a:srgbClr val="C00000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เขตจัดสรรโดยกลไกการมีส่วนร่วมระดับเขตเป็นงบเหมาจ่าย</a:t>
            </a:r>
          </a:p>
          <a:p>
            <a:pPr algn="ctr">
              <a:defRPr/>
            </a:pPr>
            <a:r>
              <a:rPr lang="th-TH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ให้แก่หน่วยบริการตั้งแต่ต้นปีงบประมาณ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611149" y="4134537"/>
            <a:ext cx="329088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902036" y="4134537"/>
            <a:ext cx="0" cy="28291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629092" y="4153983"/>
            <a:ext cx="0" cy="26347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611541" y="2574057"/>
            <a:ext cx="7621492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จัดสรรเป็นงบ </a:t>
            </a:r>
            <a:r>
              <a:rPr lang="en-US" sz="24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Global </a:t>
            </a:r>
            <a:r>
              <a:rPr lang="th-TH" sz="24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ระดับเขต</a:t>
            </a:r>
          </a:p>
          <a:p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1)  </a:t>
            </a:r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40%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(407,681,200 </a:t>
            </a:r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บาท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จัดสรร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ตามจำนวน</a:t>
            </a:r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ผู้ป่วย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DM/HT</a:t>
            </a:r>
            <a:endParaRPr lang="th-TH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2)  60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(611,521,800 </a:t>
            </a:r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บาท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จัดสรรตามคุณภาพผลงาน 7 ตัวชี้วัด </a:t>
            </a:r>
            <a:endParaRPr lang="th-TH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256593" y="3651275"/>
            <a:ext cx="0" cy="48326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256593" y="2186232"/>
            <a:ext cx="0" cy="37306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50234" y="6077247"/>
            <a:ext cx="893196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ทั้งนี้ หลักเกณฑ์และผลการจัดสรรต้องผ่านความเห็นชอบจาก </a:t>
            </a:r>
            <a:r>
              <a:rPr lang="th-TH" sz="24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อปสข</a:t>
            </a:r>
            <a:r>
              <a:rPr lang="th-TH" sz="24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th-TH" sz="2400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52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>
          <a:xfrm>
            <a:off x="770758" y="2152214"/>
            <a:ext cx="5796846" cy="3004463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vert="horz" lIns="68580" tIns="34290" rIns="68580" bIns="34290" rtlCol="0">
            <a:normAutofit fontScale="92500"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>
              <a:buFont typeface="+mj-lt"/>
              <a:buAutoNum type="arabicPeriod"/>
            </a:pPr>
            <a:r>
              <a:rPr lang="th-TH" sz="1600" b="1" dirty="0">
                <a:solidFill>
                  <a:srgbClr val="000C0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อัตรารับไว้ในโรงพยาบาลด้วย</a:t>
            </a:r>
            <a:r>
              <a:rPr lang="th-TH" sz="16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โรคเบาหวาน</a:t>
            </a:r>
            <a:r>
              <a:rPr lang="th-TH" sz="1600" b="1" dirty="0" smtClean="0">
                <a:solidFill>
                  <a:srgbClr val="000C0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ที่มี</a:t>
            </a:r>
            <a:r>
              <a:rPr lang="th-TH" sz="16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ภาวะแทรกซ้อน</a:t>
            </a:r>
            <a:r>
              <a:rPr lang="th-TH" sz="16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ระยะสั้น</a:t>
            </a:r>
            <a:r>
              <a:rPr lang="th-TH" sz="1600" b="1" dirty="0">
                <a:solidFill>
                  <a:srgbClr val="000C0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ของโรงพยาบาลที่รับลงทะเบียน</a:t>
            </a:r>
            <a:r>
              <a:rPr lang="th-TH" sz="1600" b="1" dirty="0" smtClean="0">
                <a:solidFill>
                  <a:srgbClr val="000C0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สิทธิ </a:t>
            </a:r>
            <a:r>
              <a:rPr lang="th-TH" sz="1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1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20%)</a:t>
            </a:r>
            <a:endParaRPr lang="th-TH" sz="14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57175" indent="-257175">
              <a:buFont typeface="+mj-lt"/>
              <a:buAutoNum type="arabicPeriod"/>
            </a:pPr>
            <a:r>
              <a:rPr lang="th-TH" sz="1600" b="1" dirty="0">
                <a:solidFill>
                  <a:srgbClr val="000C0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อัตรารับไว้ในโรงพยาบาลด้วย</a:t>
            </a:r>
            <a:r>
              <a:rPr lang="th-TH" sz="16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โรคเบาหวาน</a:t>
            </a:r>
            <a:r>
              <a:rPr lang="th-TH" sz="1600" b="1" dirty="0">
                <a:solidFill>
                  <a:srgbClr val="000C0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ที่</a:t>
            </a:r>
            <a:r>
              <a:rPr lang="th-TH" sz="1600" b="1" dirty="0" smtClean="0">
                <a:solidFill>
                  <a:srgbClr val="000C0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มีอัตรา</a:t>
            </a:r>
            <a:r>
              <a:rPr lang="th-TH" sz="16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ภาวะแทรกซ้อนทางไต</a:t>
            </a:r>
            <a:r>
              <a:rPr lang="th-TH" sz="1600" b="1" dirty="0">
                <a:solidFill>
                  <a:srgbClr val="000C0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ของโรงพยาบาลที่รับลงทะเบียนสิทธิ</a:t>
            </a:r>
            <a:r>
              <a:rPr lang="th-TH" sz="1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1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20%)</a:t>
            </a:r>
            <a:endParaRPr lang="th-TH" sz="1400" b="1" dirty="0">
              <a:solidFill>
                <a:srgbClr val="000C0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57175" indent="-257175">
              <a:buFont typeface="+mj-lt"/>
              <a:buAutoNum type="arabicPeriod"/>
            </a:pPr>
            <a:r>
              <a:rPr lang="th-TH" sz="1600" b="1" dirty="0" smtClean="0">
                <a:solidFill>
                  <a:srgbClr val="000C0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รับ</a:t>
            </a:r>
            <a:r>
              <a:rPr lang="th-TH" sz="1600" b="1" dirty="0">
                <a:solidFill>
                  <a:srgbClr val="000C0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ไว้ในโรงพยาบาลของ</a:t>
            </a:r>
            <a:r>
              <a:rPr lang="th-TH" sz="16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ผู้ป่วยตัดขา</a:t>
            </a:r>
            <a:r>
              <a:rPr lang="th-TH" sz="1600" b="1" dirty="0">
                <a:solidFill>
                  <a:srgbClr val="000C0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จากภาวะแทรกซ้อนของ</a:t>
            </a:r>
            <a:r>
              <a:rPr lang="th-TH" sz="16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โรคเบาหวาน</a:t>
            </a:r>
            <a:r>
              <a:rPr lang="th-TH" sz="1600" b="1" dirty="0">
                <a:solidFill>
                  <a:srgbClr val="000C0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ของโรงพยาบาลที่รับลงทะเบียน</a:t>
            </a:r>
            <a:r>
              <a:rPr lang="th-TH" sz="1600" b="1" dirty="0" smtClean="0">
                <a:solidFill>
                  <a:srgbClr val="000C0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สิทธิ</a:t>
            </a:r>
            <a:r>
              <a:rPr lang="th-TH" sz="1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1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</a:t>
            </a:r>
            <a:r>
              <a:rPr lang="en-US" sz="1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%)</a:t>
            </a:r>
            <a:endParaRPr lang="th-TH" sz="1400" b="1" dirty="0">
              <a:solidFill>
                <a:srgbClr val="000C0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57175" indent="-257175">
              <a:buFont typeface="+mj-lt"/>
              <a:buAutoNum type="arabicPeriod"/>
            </a:pPr>
            <a:r>
              <a:rPr lang="th-TH" sz="1600" b="1" dirty="0">
                <a:solidFill>
                  <a:srgbClr val="000C0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อัตรารับไว้ในโรงพยาบาลด้วย</a:t>
            </a:r>
            <a:r>
              <a:rPr lang="th-TH" sz="1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โรคความดันโลหิตสูงหรือที่มีภาวะแทรกซ้อนของความดันโลหิตสูง</a:t>
            </a:r>
            <a:r>
              <a:rPr lang="th-TH" sz="1600" b="1" dirty="0">
                <a:solidFill>
                  <a:srgbClr val="000C0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ของโรงพยาบาลที่รับลงทะเบียน</a:t>
            </a:r>
            <a:r>
              <a:rPr lang="th-TH" sz="1600" b="1" dirty="0" smtClean="0">
                <a:solidFill>
                  <a:srgbClr val="000C0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สิทธิ </a:t>
            </a:r>
            <a:r>
              <a:rPr lang="th-TH" sz="1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1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</a:t>
            </a:r>
            <a:r>
              <a:rPr lang="en-US" sz="1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%)</a:t>
            </a:r>
            <a:endParaRPr lang="th-TH" sz="1400" b="1" dirty="0">
              <a:solidFill>
                <a:srgbClr val="000C0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57175" indent="-257175">
              <a:buFont typeface="+mj-lt"/>
              <a:buAutoNum type="arabicPeriod"/>
            </a:pPr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อัตราผู้ป่วย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Diabetic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Retinopathy </a:t>
            </a:r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ตามเกณฑ์ได้รับการรักษาโดย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Laser</a:t>
            </a:r>
            <a:r>
              <a:rPr lang="th-TH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1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  <a:r>
              <a:rPr lang="en-US" sz="1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%)</a:t>
            </a:r>
            <a:endParaRPr lang="th-TH" sz="1400" b="1" dirty="0">
              <a:solidFill>
                <a:srgbClr val="000C0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57175" indent="-257175">
              <a:buFont typeface="+mj-lt"/>
              <a:buAutoNum type="arabicPeriod"/>
            </a:pPr>
            <a:endParaRPr lang="th-TH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Wingdings" pitchFamily="2" charset="2"/>
              <a:buAutoNum type="arabicPeriod"/>
            </a:pPr>
            <a:endParaRPr lang="th-TH" sz="1050" b="1" dirty="0">
              <a:solidFill>
                <a:srgbClr val="000C0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None/>
            </a:pPr>
            <a:endParaRPr lang="th-TH" sz="1050" b="1" dirty="0">
              <a:solidFill>
                <a:srgbClr val="000C0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9403" y="2152213"/>
            <a:ext cx="571356" cy="3004463"/>
          </a:xfrm>
          <a:prstGeom prst="roundRect">
            <a:avLst/>
          </a:prstGeom>
          <a:solidFill>
            <a:srgbClr val="CEEAB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IP</a:t>
            </a:r>
            <a:r>
              <a:rPr lang="en-US" sz="1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E-claim NHSO</a:t>
            </a:r>
            <a:r>
              <a:rPr lang="en-US" sz="1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th-TH" sz="1200" dirty="0">
              <a:solidFill>
                <a:schemeClr val="tx1"/>
              </a:solidFill>
            </a:endParaRP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4263323"/>
              </p:ext>
            </p:extLst>
          </p:nvPr>
        </p:nvGraphicFramePr>
        <p:xfrm>
          <a:off x="6604965" y="2152213"/>
          <a:ext cx="5494938" cy="4327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Left Arrow 16"/>
          <p:cNvSpPr/>
          <p:nvPr/>
        </p:nvSpPr>
        <p:spPr>
          <a:xfrm rot="1351837">
            <a:off x="6530895" y="3873162"/>
            <a:ext cx="1048722" cy="701782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</a:t>
            </a:r>
            <a:r>
              <a:rPr lang="th-TH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ตัวชี้วัด</a:t>
            </a:r>
          </a:p>
        </p:txBody>
      </p:sp>
      <p:sp>
        <p:nvSpPr>
          <p:cNvPr id="9" name="Rectangle 8"/>
          <p:cNvSpPr/>
          <p:nvPr/>
        </p:nvSpPr>
        <p:spPr>
          <a:xfrm>
            <a:off x="199402" y="5173972"/>
            <a:ext cx="6368202" cy="1321863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thaiDist">
              <a:spcAft>
                <a:spcPts val="600"/>
              </a:spcAft>
            </a:pPr>
            <a:endParaRPr lang="en-US" sz="14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thaiDist">
              <a:spcAft>
                <a:spcPts val="600"/>
              </a:spcAft>
            </a:pPr>
            <a:endParaRPr lang="en-US" sz="14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thaiDist">
              <a:spcAft>
                <a:spcPts val="600"/>
              </a:spcAft>
            </a:pPr>
            <a:r>
              <a:rPr lang="en-US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en-US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th-TH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อัตรา</a:t>
            </a:r>
            <a:r>
              <a:rPr lang="th-TH" sz="1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ผู้ป่วยเบาหวาน</a:t>
            </a:r>
            <a:r>
              <a:rPr lang="th-TH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ที่สามารถควบคุมน้ำตาลได้</a:t>
            </a:r>
            <a:r>
              <a:rPr lang="th-TH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ดี </a:t>
            </a:r>
            <a:r>
              <a:rPr lang="th-TH" sz="1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1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lang="en-US" sz="1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%)</a:t>
            </a:r>
            <a:endParaRPr lang="en-US" sz="1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thaiDist">
              <a:spcAft>
                <a:spcPts val="600"/>
              </a:spcAft>
            </a:pPr>
            <a:r>
              <a:rPr lang="en-US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</a:t>
            </a:r>
            <a:r>
              <a:rPr lang="th-TH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อัตราผู้ป่วย</a:t>
            </a:r>
            <a:r>
              <a:rPr lang="th-TH" sz="14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โรคความดันโลหิตสูง</a:t>
            </a:r>
            <a:r>
              <a:rPr lang="th-TH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ที่สามารถควบคุมความดันโลหิตได้</a:t>
            </a:r>
            <a:r>
              <a:rPr lang="th-TH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ดี </a:t>
            </a:r>
            <a:r>
              <a:rPr lang="th-TH" sz="1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1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lang="en-US" sz="1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%)</a:t>
            </a:r>
            <a:endParaRPr lang="th-TH" sz="1400" b="1" dirty="0">
              <a:solidFill>
                <a:srgbClr val="000C0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99402" y="5162442"/>
            <a:ext cx="6368202" cy="4360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ฐานข้อมูล </a:t>
            </a:r>
            <a:r>
              <a:rPr lang="en-US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 Data center </a:t>
            </a:r>
            <a:r>
              <a:rPr lang="th-TH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กระทรวงสาธารณสุข</a:t>
            </a:r>
            <a:endParaRPr lang="th-TH" sz="1600" dirty="0">
              <a:solidFill>
                <a:schemeClr val="tx1"/>
              </a:solidFill>
            </a:endParaRPr>
          </a:p>
        </p:txBody>
      </p:sp>
      <p:sp>
        <p:nvSpPr>
          <p:cNvPr id="20" name="Left Arrow 19"/>
          <p:cNvSpPr/>
          <p:nvPr/>
        </p:nvSpPr>
        <p:spPr>
          <a:xfrm rot="20292688">
            <a:off x="6568213" y="4971342"/>
            <a:ext cx="1065656" cy="732835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th-TH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ตัวชี้วัด</a:t>
            </a:r>
            <a:endParaRPr lang="th-TH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56245" y="6488668"/>
            <a:ext cx="102337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**</a:t>
            </a:r>
            <a:r>
              <a:rPr lang="th-TH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โดยเป็นผลงานไตรมาส 3, 4 ของปีงบประมาณ 2559 และไตรมาส 1, 2 ของปีงบ 2560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**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29737" y="1065959"/>
            <a:ext cx="111466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AutoNum type="arabicPeriod"/>
              <a:defRPr/>
            </a:pPr>
            <a:r>
              <a:rPr lang="th-TH" sz="20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เพิ่ม</a:t>
            </a:r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สัดส่วนการจัดสรรในด้านคุณภาพมากขึ้น โดยปรับสัดส่วนด้านปริมาณ : คุณภาพ </a:t>
            </a:r>
            <a:endParaRPr lang="th-TH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defRPr/>
            </a:pPr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จาก</a:t>
            </a:r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สัดส่วน 60: 40 ในปี 2560 เป็นสัดส่วน 40 : 60 ในปี </a:t>
            </a:r>
            <a:r>
              <a:rPr lang="th-T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2561</a:t>
            </a:r>
          </a:p>
          <a:p>
            <a:pPr lvl="0">
              <a:defRPr/>
            </a:pPr>
            <a:r>
              <a:rPr lang="en-US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th-TH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ปรับเปลี่ยน</a:t>
            </a:r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ตัวชี้วัดด้านคุณภาพจาก 15 ตัวชี้วัด เป็น 7 ตัวชี้วัดดังต่อไปนี้</a:t>
            </a:r>
          </a:p>
        </p:txBody>
      </p:sp>
      <p:sp>
        <p:nvSpPr>
          <p:cNvPr id="22" name="Title 2"/>
          <p:cNvSpPr>
            <a:spLocks noGrp="1"/>
          </p:cNvSpPr>
          <p:nvPr>
            <p:ph type="title"/>
          </p:nvPr>
        </p:nvSpPr>
        <p:spPr>
          <a:xfrm>
            <a:off x="420416" y="356839"/>
            <a:ext cx="10017126" cy="667454"/>
          </a:xfrm>
        </p:spPr>
        <p:txBody>
          <a:bodyPr>
            <a:noAutofit/>
          </a:bodyPr>
          <a:lstStyle/>
          <a:p>
            <a:r>
              <a:rPr lang="th-T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งบประมาณและประเด็นที่เปลี่ยนแปลงจากปีงบประมาณ </a:t>
            </a:r>
            <a:r>
              <a:rPr lang="th-TH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2560</a:t>
            </a:r>
            <a:endParaRPr lang="th-TH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69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Graphic spid="14" grpId="0">
        <p:bldAsOne/>
      </p:bldGraphic>
      <p:bldP spid="17" grpId="0" animBg="1"/>
      <p:bldP spid="9" grpId="0" animBg="1"/>
      <p:bldP spid="19" grpId="0" animBg="1"/>
      <p:bldP spid="2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661" y="139101"/>
            <a:ext cx="10313832" cy="80105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fontAlgn="t"/>
            <a:r>
              <a:rPr lang="th-TH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ส่วน</a:t>
            </a: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(60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%)  </a:t>
            </a:r>
            <a:r>
              <a:rPr lang="th-TH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จัดสรร</a:t>
            </a: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ตามคุณภาพผลงาน 7 </a:t>
            </a:r>
            <a:r>
              <a:rPr lang="th-TH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ตัวชี้วัด</a:t>
            </a:r>
            <a:endParaRPr lang="th-TH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39" y="1196911"/>
            <a:ext cx="11552921" cy="523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8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6366" y="120425"/>
            <a:ext cx="9929611" cy="83261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fontAlgn="t"/>
            <a:r>
              <a:rPr lang="th-TH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ผลการจัดสรรงบควบคุมป้องกันความรุนแรงของโรค 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DM/HT</a:t>
            </a:r>
            <a:r>
              <a:rPr lang="th-TH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th-TH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วงเงิน  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1,019,203,000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บาท</a:t>
            </a:r>
            <a:endParaRPr lang="th-TH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710220"/>
              </p:ext>
            </p:extLst>
          </p:nvPr>
        </p:nvGraphicFramePr>
        <p:xfrm>
          <a:off x="600075" y="1209845"/>
          <a:ext cx="11104245" cy="56159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3779"/>
                <a:gridCol w="1648109"/>
                <a:gridCol w="2461051"/>
                <a:gridCol w="2542783"/>
                <a:gridCol w="2898523"/>
              </a:tblGrid>
              <a:tr h="30717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สปสช.เขต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จำนวนผู้ป่วย</a:t>
                      </a:r>
                      <a:b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DMHT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(1)จัดสรรตามจำนวนผู้ป่วย </a:t>
                      </a: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DMHT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(2)จัดสรรตามผลลัพธ์การดูแลผู้ป่วย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รวมจำนวน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เงิน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07174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เขต 1 เชียงใหม่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718,005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44,285,184.00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70,947,139.00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115,232,323.00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669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เขต 2 พิษณุโลก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428,259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26,414,201.00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48,445,249.00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74,859,450.00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174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เขต 3 นครสวรรค์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410,636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25,327,249.00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42,224,136.00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67,551,385.00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17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เขต 4 สระบุรี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A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559,997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A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34,539,552.00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A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64,990,756.00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A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99,530,308.00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AF"/>
                    </a:solidFill>
                  </a:tcPr>
                </a:tc>
              </a:tr>
              <a:tr h="307174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เขต 5 ราชบุรี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602,563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37,164,940.00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61,814,019.00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98,978,959.00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174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เขต 6 ระยอง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571,440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35,245,334.00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68,432,222.00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103,677,556.00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174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เขต 7 ขอนแก่น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476,153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29,368,212.00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28,855,366.00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58,223,578.00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174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เขต 8 อุดรธานี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503,981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F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31,084,590.00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F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54,533,995.00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F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85,618,585.00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FD9"/>
                    </a:solidFill>
                  </a:tcPr>
                </a:tc>
              </a:tr>
              <a:tr h="349011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เขต 9 นครราชสีมา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628,997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38,795,340.00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26,340,449.00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65,135,789.00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174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เขต 10 อุบลราชธานี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392,602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24,214,945.00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34,149,929.00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58,364,874.00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174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เขต 11 สุราษฎร์ธานี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438,803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27,064,534.00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55,063,452.00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82,127,986.00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015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เขต 12 สงขลา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431,224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26,597,076.00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48,577,611.00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75,174,687.00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078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เขต 13 กรุงเทพมหานคร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447,163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27,580,163.00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7,147,657.00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34,727,820.00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179"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รวม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6,609,823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407,681,320.00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611,521,980.00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1,019,203,300.00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219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0">
      <a:dk1>
        <a:sysClr val="windowText" lastClr="000000"/>
      </a:dk1>
      <a:lt1>
        <a:sysClr val="window" lastClr="FFFFFF"/>
      </a:lt1>
      <a:dk2>
        <a:srgbClr val="455F51"/>
      </a:dk2>
      <a:lt2>
        <a:srgbClr val="FFFFFF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xt_and_Picture_Fade_on_Path_Themed.potx" id="{5FA225B1-9DB7-4E7A-BEDA-2F16819FB22A}" vid="{6D0C3340-F1D4-4E44-988D-AE99DD9A48B6}"/>
    </a:ext>
  </a:extLst>
</a:theme>
</file>

<file path=ppt/theme/theme2.xml><?xml version="1.0" encoding="utf-8"?>
<a:theme xmlns:a="http://schemas.openxmlformats.org/drawingml/2006/main" name="1_Office Theme">
  <a:themeElements>
    <a:clrScheme name="Custom 19">
      <a:dk1>
        <a:sysClr val="windowText" lastClr="000000"/>
      </a:dk1>
      <a:lt1>
        <a:sysClr val="window" lastClr="FFFFFF"/>
      </a:lt1>
      <a:dk2>
        <a:srgbClr val="632E62"/>
      </a:dk2>
      <a:lt2>
        <a:srgbClr val="FFFFFF"/>
      </a:lt2>
      <a:accent1>
        <a:srgbClr val="92278F"/>
      </a:accent1>
      <a:accent2>
        <a:srgbClr val="FFFFFF"/>
      </a:accent2>
      <a:accent3>
        <a:srgbClr val="FFFFFF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xt_and_Picture_Fade_on_Path_Themed.potx" id="{5FA225B1-9DB7-4E7A-BEDA-2F16819FB22A}" vid="{6D0C3340-F1D4-4E44-988D-AE99DD9A48B6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2ED4443-B407-4517-B83E-7991597C0B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Animation slide Title slides out from behind picture (themed, widescreen)</Template>
  <TotalTime>20876</TotalTime>
  <Words>1240</Words>
  <Application>Microsoft Office PowerPoint</Application>
  <PresentationFormat>Widescreen</PresentationFormat>
  <Paragraphs>194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Arial</vt:lpstr>
      <vt:lpstr>Calibri</vt:lpstr>
      <vt:lpstr>Calibri Light</vt:lpstr>
      <vt:lpstr>Cordia New</vt:lpstr>
      <vt:lpstr>Tahoma</vt:lpstr>
      <vt:lpstr>TH SarabunPSK</vt:lpstr>
      <vt:lpstr>Wingdings</vt:lpstr>
      <vt:lpstr>Office Theme</vt:lpstr>
      <vt:lpstr>1_Office Theme</vt:lpstr>
      <vt:lpstr>3_Office Theme</vt:lpstr>
      <vt:lpstr>4_Office Theme</vt:lpstr>
      <vt:lpstr>5_Office Theme</vt:lpstr>
      <vt:lpstr>6_Office Theme</vt:lpstr>
      <vt:lpstr>การบริหารจัดการงบควบคุมป้องกันความรุนแรง ของโรคเบาหวานและความดันโลหิตสูง ปีงบประมาณ 2561 </vt:lpstr>
      <vt:lpstr>บริการ 2nd prevention สำหรับผู้ป่วยเบาหวานและผู้ป่วยความดันโลหิตสูง</vt:lpstr>
      <vt:lpstr>กรอบการบริหารจัดการโรคเบาหวานและความดันโลหิตสูง</vt:lpstr>
      <vt:lpstr>กฎหมาย/ ระเบียบ/ มติที่เกี่ยวข้อง</vt:lpstr>
      <vt:lpstr>PowerPoint Presentation</vt:lpstr>
      <vt:lpstr>งบประมาณและหลักเกณฑ์การจัดสรรงบ ปี 2561</vt:lpstr>
      <vt:lpstr>งบประมาณและประเด็นที่เปลี่ยนแปลงจากปีงบประมาณ 2560</vt:lpstr>
      <vt:lpstr>ส่วนที่ 2 (60 %)  จัดสรรตามคุณภาพผลงาน 7 ตัวชี้วัด</vt:lpstr>
      <vt:lpstr>ผลการจัดสรรงบควบคุมป้องกันความรุนแรงของโรค DM/HT  วงเงิน  1,019,203,000 บาท</vt:lpstr>
      <vt:lpstr>กรอบระยะเวลาดำเนินการ</vt:lpstr>
      <vt:lpstr>ผลการดำเนินงาน  ปี 2560</vt:lpstr>
      <vt:lpstr>PowerPoint Presentation</vt:lpstr>
      <vt:lpstr>PowerPoint Presentation</vt:lpstr>
      <vt:lpstr>PowerPoint Presentation</vt:lpstr>
      <vt:lpstr>1.อัตราการรับไว้รักษาในโรงพยาบาล (Admission rate) ด้วยโรคเบาหวานที่มีภาวะแทรกซ้อนระยะสั้น อายุ 15 ปีขึ้นไป สิทธิ UC ต่อผู้ป่วยเบาหวานของโรงพยาบาลที่รับลงทะเบียนสิทธิ (hmain_op) : [1000] </vt:lpstr>
      <vt:lpstr>2. อัตราการรับไว้รักษาในโรงพยาบาล (Admission rate) ด้วยโรคเบาหวานที่มีภาวะแทรกซ้อนทางไต อายุ 15 ปีขึ้นไป สิทธิ UC ต่อผู้ป่วยเบาหวานของโรงพยาบาลที่รับลงทะเบียนสิทธิ (hmain_op) : [1000] </vt:lpstr>
      <vt:lpstr>3. อัตราการรับไว้รักษาในโรงพยาบาล (Admission rate) ของผู้ป่วยตัดขาจากภาวะแทรกซ้อนของโรคเบาหวาน  อายุ 15 ปีขึ้นไป สิทธิ UC ต่อผู้ป่วยเบาหวานของโรงพยาบาลที่รับลงทะเบียนสิทธิ (hmain_op) : [1000] </vt:lpstr>
      <vt:lpstr>4. อัตราการรับไว้รักษาในโรงพยาบาล (Admission rate) ด้วยโรค HT หรือที่มีภาวะแทรกซ้อนของ HT อายุ 15 ปีขึ้นไป สิทธิ UC ต่อผู้ป่วยความดันโลหิตสูงของโรงพยาบาลที่รับลงทะเบียนสิทธิ (hmain_op) : [1000]</vt:lpstr>
      <vt:lpstr>5. อัตราผู้ป่วย DR ที่ได้รับรักษาด้วย Laser อายุ 15 ปีขึ้นไป สิทธิ์ UC  </vt:lpstr>
      <vt:lpstr>6. ร้อยละผู้ป่วยที่ควบคุมระดับน้ำตาลได้ดี</vt:lpstr>
      <vt:lpstr>7. ร้อยละผู้ป่วยความดันโลหิตสูงที่ควบคุมความดันโลหิตได้ดี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heading</dc:title>
  <dc:creator>Taweesri Greetong</dc:creator>
  <cp:lastModifiedBy>Suwannee m. Sreeprach</cp:lastModifiedBy>
  <cp:revision>596</cp:revision>
  <cp:lastPrinted>2017-12-12T06:32:16Z</cp:lastPrinted>
  <dcterms:created xsi:type="dcterms:W3CDTF">2013-10-14T02:42:51Z</dcterms:created>
  <dcterms:modified xsi:type="dcterms:W3CDTF">2017-12-12T07:06:56Z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TC040144289991</vt:lpwstr>
  </property>
</Properties>
</file>